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6858000" cx="12192000"/>
  <p:notesSz cx="6858000" cy="9144000"/>
  <p:embeddedFontLst>
    <p:embeddedFont>
      <p:font typeface="Overlock"/>
      <p:regular r:id="rId51"/>
      <p:bold r:id="rId52"/>
      <p:italic r:id="rId53"/>
      <p:boldItalic r:id="rId54"/>
    </p:embeddedFont>
    <p:embeddedFont>
      <p:font typeface="Ribeye"/>
      <p:regular r:id="rId55"/>
    </p:embeddedFont>
    <p:embeddedFont>
      <p:font typeface="Lato Black"/>
      <p:bold r:id="rId56"/>
      <p:boldItalic r:id="rId57"/>
    </p:embeddedFont>
    <p:embeddedFont>
      <p:font typeface="Libre Baskerville"/>
      <p:regular r:id="rId58"/>
      <p:bold r:id="rId59"/>
      <p:italic r:id="rId60"/>
    </p:embeddedFont>
    <p:embeddedFont>
      <p:font typeface="Century Gothic"/>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5" roundtripDataSignature="AMtx7mhmD/G4zBMQefykSoaNUKf287SX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F40B51-8133-4CB1-968C-57A855A7A3A7}">
  <a:tblStyle styleId="{78F40B51-8133-4CB1-968C-57A855A7A3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CenturyGothic-bold.fntdata"/><Relationship Id="rId61" Type="http://schemas.openxmlformats.org/officeDocument/2006/relationships/font" Target="fonts/CenturyGothic-regular.fntdata"/><Relationship Id="rId20" Type="http://schemas.openxmlformats.org/officeDocument/2006/relationships/slide" Target="slides/slide13.xml"/><Relationship Id="rId64" Type="http://schemas.openxmlformats.org/officeDocument/2006/relationships/font" Target="fonts/CenturyGothic-boldItalic.fntdata"/><Relationship Id="rId63" Type="http://schemas.openxmlformats.org/officeDocument/2006/relationships/font" Target="fonts/CenturyGothic-italic.fntdata"/><Relationship Id="rId22" Type="http://schemas.openxmlformats.org/officeDocument/2006/relationships/slide" Target="slides/slide15.xml"/><Relationship Id="rId21" Type="http://schemas.openxmlformats.org/officeDocument/2006/relationships/slide" Target="slides/slide14.xml"/><Relationship Id="rId65"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LibreBaskerville-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verlock-regular.fntdata"/><Relationship Id="rId50" Type="http://schemas.openxmlformats.org/officeDocument/2006/relationships/slide" Target="slides/slide43.xml"/><Relationship Id="rId53" Type="http://schemas.openxmlformats.org/officeDocument/2006/relationships/font" Target="fonts/Overlock-italic.fntdata"/><Relationship Id="rId52" Type="http://schemas.openxmlformats.org/officeDocument/2006/relationships/font" Target="fonts/Overlock-bold.fntdata"/><Relationship Id="rId11" Type="http://schemas.openxmlformats.org/officeDocument/2006/relationships/slide" Target="slides/slide4.xml"/><Relationship Id="rId55" Type="http://schemas.openxmlformats.org/officeDocument/2006/relationships/font" Target="fonts/Ribeye-regular.fntdata"/><Relationship Id="rId10" Type="http://schemas.openxmlformats.org/officeDocument/2006/relationships/slide" Target="slides/slide3.xml"/><Relationship Id="rId54" Type="http://schemas.openxmlformats.org/officeDocument/2006/relationships/font" Target="fonts/Overlock-boldItalic.fntdata"/><Relationship Id="rId13" Type="http://schemas.openxmlformats.org/officeDocument/2006/relationships/slide" Target="slides/slide6.xml"/><Relationship Id="rId57" Type="http://schemas.openxmlformats.org/officeDocument/2006/relationships/font" Target="fonts/LatoBlack-boldItalic.fntdata"/><Relationship Id="rId12" Type="http://schemas.openxmlformats.org/officeDocument/2006/relationships/slide" Target="slides/slide5.xml"/><Relationship Id="rId56" Type="http://schemas.openxmlformats.org/officeDocument/2006/relationships/font" Target="fonts/LatoBlack-bold.fntdata"/><Relationship Id="rId15" Type="http://schemas.openxmlformats.org/officeDocument/2006/relationships/slide" Target="slides/slide8.xml"/><Relationship Id="rId59" Type="http://schemas.openxmlformats.org/officeDocument/2006/relationships/font" Target="fonts/LibreBaskerville-bold.fntdata"/><Relationship Id="rId14" Type="http://schemas.openxmlformats.org/officeDocument/2006/relationships/slide" Target="slides/slide7.xml"/><Relationship Id="rId58" Type="http://schemas.openxmlformats.org/officeDocument/2006/relationships/font" Target="fonts/LibreBaskerville-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db7334505_5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0db7334505_5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760e3bdfc0b6130c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760e3bdfc0b6130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db7334505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0db7334505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db7334505_1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db7334505_1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db7334505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db7334505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db7334505_9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db7334505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39"/>
          <p:cNvSpPr txBox="1"/>
          <p:nvPr>
            <p:ph type="ctrTitle"/>
          </p:nvPr>
        </p:nvSpPr>
        <p:spPr>
          <a:xfrm>
            <a:off x="684212" y="685799"/>
            <a:ext cx="8001000" cy="297180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9"/>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rmAutofit/>
          </a:bodyPr>
          <a:lstStyle>
            <a:lvl1pPr lvl="0" algn="l">
              <a:spcBef>
                <a:spcPts val="420"/>
              </a:spcBef>
              <a:spcAft>
                <a:spcPts val="0"/>
              </a:spcAft>
              <a:buSzPts val="1680"/>
              <a:buNone/>
              <a:defRPr sz="2100">
                <a:solidFill>
                  <a:srgbClr val="0F486F"/>
                </a:solidFill>
              </a:defRPr>
            </a:lvl1pPr>
            <a:lvl2pPr lvl="1" algn="ctr">
              <a:spcBef>
                <a:spcPts val="600"/>
              </a:spcBef>
              <a:spcAft>
                <a:spcPts val="0"/>
              </a:spcAft>
              <a:buSzPts val="1440"/>
              <a:buNone/>
              <a:defRPr>
                <a:solidFill>
                  <a:schemeClr val="lt1"/>
                </a:solidFill>
              </a:defRPr>
            </a:lvl2pPr>
            <a:lvl3pPr lvl="2" algn="ctr">
              <a:spcBef>
                <a:spcPts val="600"/>
              </a:spcBef>
              <a:spcAft>
                <a:spcPts val="0"/>
              </a:spcAft>
              <a:buSzPts val="128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1120"/>
              <a:buNone/>
              <a:defRPr>
                <a:solidFill>
                  <a:schemeClr val="lt1"/>
                </a:solidFill>
              </a:defRPr>
            </a:lvl6pPr>
            <a:lvl7pPr lvl="6" algn="ctr">
              <a:spcBef>
                <a:spcPts val="600"/>
              </a:spcBef>
              <a:spcAft>
                <a:spcPts val="0"/>
              </a:spcAft>
              <a:buSzPts val="1120"/>
              <a:buNone/>
              <a:defRPr>
                <a:solidFill>
                  <a:schemeClr val="lt1"/>
                </a:solidFill>
              </a:defRPr>
            </a:lvl7pPr>
            <a:lvl8pPr lvl="7" algn="ctr">
              <a:spcBef>
                <a:spcPts val="600"/>
              </a:spcBef>
              <a:spcAft>
                <a:spcPts val="0"/>
              </a:spcAft>
              <a:buSzPts val="1120"/>
              <a:buNone/>
              <a:defRPr>
                <a:solidFill>
                  <a:schemeClr val="lt1"/>
                </a:solidFill>
              </a:defRPr>
            </a:lvl8pPr>
            <a:lvl9pPr lvl="8" algn="ctr">
              <a:spcBef>
                <a:spcPts val="600"/>
              </a:spcBef>
              <a:spcAft>
                <a:spcPts val="600"/>
              </a:spcAft>
              <a:buSzPts val="1120"/>
              <a:buNone/>
              <a:defRPr>
                <a:solidFill>
                  <a:schemeClr val="lt1"/>
                </a:solidFill>
              </a:defRPr>
            </a:lvl9pPr>
          </a:lstStyle>
          <a:p/>
        </p:txBody>
      </p:sp>
      <p:sp>
        <p:nvSpPr>
          <p:cNvPr id="20" name="Google Shape;20;p3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39"/>
          <p:cNvCxnSpPr/>
          <p:nvPr/>
        </p:nvCxnSpPr>
        <p:spPr>
          <a:xfrm flipH="1">
            <a:off x="8228012" y="8467"/>
            <a:ext cx="3810000" cy="3810000"/>
          </a:xfrm>
          <a:prstGeom prst="straightConnector1">
            <a:avLst/>
          </a:prstGeom>
          <a:noFill/>
          <a:ln cap="flat" cmpd="sng" w="12700">
            <a:solidFill>
              <a:schemeClr val="lt1"/>
            </a:solidFill>
            <a:prstDash val="solid"/>
            <a:round/>
            <a:headEnd len="sm" w="sm" type="none"/>
            <a:tailEnd len="sm" w="sm" type="none"/>
          </a:ln>
        </p:spPr>
      </p:cxnSp>
      <p:cxnSp>
        <p:nvCxnSpPr>
          <p:cNvPr id="24" name="Google Shape;24;p39"/>
          <p:cNvCxnSpPr/>
          <p:nvPr/>
        </p:nvCxnSpPr>
        <p:spPr>
          <a:xfrm flipH="1">
            <a:off x="6108170" y="91545"/>
            <a:ext cx="6080655" cy="6080655"/>
          </a:xfrm>
          <a:prstGeom prst="straightConnector1">
            <a:avLst/>
          </a:prstGeom>
          <a:noFill/>
          <a:ln cap="flat" cmpd="sng" w="12700">
            <a:solidFill>
              <a:schemeClr val="lt1"/>
            </a:solidFill>
            <a:prstDash val="solid"/>
            <a:round/>
            <a:headEnd len="sm" w="sm" type="none"/>
            <a:tailEnd len="sm" w="sm" type="none"/>
          </a:ln>
        </p:spPr>
      </p:cxnSp>
      <p:cxnSp>
        <p:nvCxnSpPr>
          <p:cNvPr id="25" name="Google Shape;25;p39"/>
          <p:cNvCxnSpPr/>
          <p:nvPr/>
        </p:nvCxnSpPr>
        <p:spPr>
          <a:xfrm flipH="1">
            <a:off x="7235825" y="228600"/>
            <a:ext cx="4953000" cy="4953000"/>
          </a:xfrm>
          <a:prstGeom prst="straightConnector1">
            <a:avLst/>
          </a:prstGeom>
          <a:noFill/>
          <a:ln cap="flat" cmpd="sng" w="12700">
            <a:solidFill>
              <a:schemeClr val="lt1"/>
            </a:solidFill>
            <a:prstDash val="solid"/>
            <a:round/>
            <a:headEnd len="sm" w="sm" type="none"/>
            <a:tailEnd len="sm" w="sm" type="none"/>
          </a:ln>
        </p:spPr>
      </p:cxnSp>
      <p:cxnSp>
        <p:nvCxnSpPr>
          <p:cNvPr id="26" name="Google Shape;26;p39"/>
          <p:cNvCxnSpPr/>
          <p:nvPr/>
        </p:nvCxnSpPr>
        <p:spPr>
          <a:xfrm flipH="1">
            <a:off x="7335837" y="32278"/>
            <a:ext cx="4852989" cy="4852989"/>
          </a:xfrm>
          <a:prstGeom prst="straightConnector1">
            <a:avLst/>
          </a:prstGeom>
          <a:noFill/>
          <a:ln cap="flat" cmpd="sng" w="31750">
            <a:solidFill>
              <a:schemeClr val="lt1"/>
            </a:solidFill>
            <a:prstDash val="solid"/>
            <a:round/>
            <a:headEnd len="sm" w="sm" type="none"/>
            <a:tailEnd len="sm" w="sm" type="none"/>
          </a:ln>
        </p:spPr>
      </p:cxnSp>
      <p:cxnSp>
        <p:nvCxnSpPr>
          <p:cNvPr id="27" name="Google Shape;27;p39"/>
          <p:cNvCxnSpPr/>
          <p:nvPr/>
        </p:nvCxnSpPr>
        <p:spPr>
          <a:xfrm flipH="1">
            <a:off x="7845426" y="609601"/>
            <a:ext cx="4343399" cy="4343399"/>
          </a:xfrm>
          <a:prstGeom prst="straightConnector1">
            <a:avLst/>
          </a:prstGeom>
          <a:noFill/>
          <a:ln cap="flat" cmpd="sng" w="31750">
            <a:solidFill>
              <a:schemeClr val="l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9" name="Shape 79"/>
        <p:cNvGrpSpPr/>
        <p:nvPr/>
      </p:nvGrpSpPr>
      <p:grpSpPr>
        <a:xfrm>
          <a:off x="0" y="0"/>
          <a:ext cx="0" cy="0"/>
          <a:chOff x="0" y="0"/>
          <a:chExt cx="0" cy="0"/>
        </a:xfrm>
      </p:grpSpPr>
      <p:sp>
        <p:nvSpPr>
          <p:cNvPr id="80" name="Google Shape;80;p51"/>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1"/>
          <p:cNvSpPr/>
          <p:nvPr>
            <p:ph idx="2" type="pic"/>
          </p:nvPr>
        </p:nvSpPr>
        <p:spPr>
          <a:xfrm>
            <a:off x="685800" y="533400"/>
            <a:ext cx="10818812" cy="31242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82" name="Google Shape;82;p51"/>
          <p:cNvSpPr txBox="1"/>
          <p:nvPr>
            <p:ph idx="1" type="body"/>
          </p:nvPr>
        </p:nvSpPr>
        <p:spPr>
          <a:xfrm>
            <a:off x="914402" y="3843867"/>
            <a:ext cx="8304210" cy="4572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Font typeface="Century Gothic"/>
              <a:buNone/>
              <a:defRPr sz="1600"/>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3" name="Google Shape;83;p5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6" name="Shape 86"/>
        <p:cNvGrpSpPr/>
        <p:nvPr/>
      </p:nvGrpSpPr>
      <p:grpSpPr>
        <a:xfrm>
          <a:off x="0" y="0"/>
          <a:ext cx="0" cy="0"/>
          <a:chOff x="0" y="0"/>
          <a:chExt cx="0" cy="0"/>
        </a:xfrm>
      </p:grpSpPr>
      <p:sp>
        <p:nvSpPr>
          <p:cNvPr id="87" name="Google Shape;87;p52"/>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2"/>
          <p:cNvSpPr txBox="1"/>
          <p:nvPr>
            <p:ph idx="1" type="body"/>
          </p:nvPr>
        </p:nvSpPr>
        <p:spPr>
          <a:xfrm>
            <a:off x="684212" y="4114800"/>
            <a:ext cx="8535988" cy="18796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89" name="Google Shape;89;p5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2" name="Shape 92"/>
        <p:cNvGrpSpPr/>
        <p:nvPr/>
      </p:nvGrpSpPr>
      <p:grpSpPr>
        <a:xfrm>
          <a:off x="0" y="0"/>
          <a:ext cx="0" cy="0"/>
          <a:chOff x="0" y="0"/>
          <a:chExt cx="0" cy="0"/>
        </a:xfrm>
      </p:grpSpPr>
      <p:sp>
        <p:nvSpPr>
          <p:cNvPr id="93" name="Google Shape;93;p53"/>
          <p:cNvSpPr txBox="1"/>
          <p:nvPr>
            <p:ph type="title"/>
          </p:nvPr>
        </p:nvSpPr>
        <p:spPr>
          <a:xfrm>
            <a:off x="1141411" y="685800"/>
            <a:ext cx="9144001"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3"/>
          <p:cNvSpPr txBox="1"/>
          <p:nvPr>
            <p:ph idx="1" type="body"/>
          </p:nvPr>
        </p:nvSpPr>
        <p:spPr>
          <a:xfrm>
            <a:off x="1446212" y="3429000"/>
            <a:ext cx="8534400"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Font typeface="Century Gothic"/>
              <a:buNone/>
              <a:defRPr/>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5" name="Google Shape;95;p53"/>
          <p:cNvSpPr txBox="1"/>
          <p:nvPr>
            <p:ph idx="2" type="body"/>
          </p:nvPr>
        </p:nvSpPr>
        <p:spPr>
          <a:xfrm>
            <a:off x="684213" y="4301067"/>
            <a:ext cx="8534400" cy="1684865"/>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96" name="Google Shape;96;p5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53"/>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
        <p:nvSpPr>
          <p:cNvPr id="100" name="Google Shape;100;p53"/>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sp>
        <p:nvSpPr>
          <p:cNvPr id="102" name="Google Shape;102;p54"/>
          <p:cNvSpPr txBox="1"/>
          <p:nvPr>
            <p:ph type="title"/>
          </p:nvPr>
        </p:nvSpPr>
        <p:spPr>
          <a:xfrm>
            <a:off x="684212" y="3429000"/>
            <a:ext cx="8534400" cy="169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54"/>
          <p:cNvSpPr txBox="1"/>
          <p:nvPr>
            <p:ph idx="1" type="body"/>
          </p:nvPr>
        </p:nvSpPr>
        <p:spPr>
          <a:xfrm>
            <a:off x="684211" y="5132981"/>
            <a:ext cx="8535990"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04" name="Google Shape;104;p5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7" name="Shape 107"/>
        <p:cNvGrpSpPr/>
        <p:nvPr/>
      </p:nvGrpSpPr>
      <p:grpSpPr>
        <a:xfrm>
          <a:off x="0" y="0"/>
          <a:ext cx="0" cy="0"/>
          <a:chOff x="0" y="0"/>
          <a:chExt cx="0" cy="0"/>
        </a:xfrm>
      </p:grpSpPr>
      <p:sp>
        <p:nvSpPr>
          <p:cNvPr id="108" name="Google Shape;108;p55"/>
          <p:cNvSpPr txBox="1"/>
          <p:nvPr>
            <p:ph type="title"/>
          </p:nvPr>
        </p:nvSpPr>
        <p:spPr>
          <a:xfrm>
            <a:off x="1141413" y="685800"/>
            <a:ext cx="91440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5"/>
          <p:cNvSpPr txBox="1"/>
          <p:nvPr>
            <p:ph idx="1" type="body"/>
          </p:nvPr>
        </p:nvSpPr>
        <p:spPr>
          <a:xfrm>
            <a:off x="684212" y="3928534"/>
            <a:ext cx="8534401" cy="1049866"/>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10" name="Google Shape;110;p55"/>
          <p:cNvSpPr txBox="1"/>
          <p:nvPr>
            <p:ph idx="2" type="body"/>
          </p:nvPr>
        </p:nvSpPr>
        <p:spPr>
          <a:xfrm>
            <a:off x="684211" y="4978400"/>
            <a:ext cx="8534401"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11" name="Google Shape;111;p5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55"/>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
        <p:nvSpPr>
          <p:cNvPr id="115" name="Google Shape;115;p55"/>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6" name="Shape 116"/>
        <p:cNvGrpSpPr/>
        <p:nvPr/>
      </p:nvGrpSpPr>
      <p:grpSpPr>
        <a:xfrm>
          <a:off x="0" y="0"/>
          <a:ext cx="0" cy="0"/>
          <a:chOff x="0" y="0"/>
          <a:chExt cx="0" cy="0"/>
        </a:xfrm>
      </p:grpSpPr>
      <p:sp>
        <p:nvSpPr>
          <p:cNvPr id="117" name="Google Shape;117;p56"/>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6"/>
          <p:cNvSpPr txBox="1"/>
          <p:nvPr>
            <p:ph idx="1" type="body"/>
          </p:nvPr>
        </p:nvSpPr>
        <p:spPr>
          <a:xfrm>
            <a:off x="684212" y="3928534"/>
            <a:ext cx="85344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19" name="Google Shape;119;p56"/>
          <p:cNvSpPr txBox="1"/>
          <p:nvPr>
            <p:ph idx="2" type="body"/>
          </p:nvPr>
        </p:nvSpPr>
        <p:spPr>
          <a:xfrm>
            <a:off x="684211" y="4766732"/>
            <a:ext cx="8534401" cy="12276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20" name="Google Shape;120;p5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5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57"/>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57"/>
          <p:cNvSpPr txBox="1"/>
          <p:nvPr>
            <p:ph idx="1" type="body"/>
          </p:nvPr>
        </p:nvSpPr>
        <p:spPr>
          <a:xfrm rot="5400000">
            <a:off x="3143778" y="-1773766"/>
            <a:ext cx="3615267" cy="85344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26" name="Google Shape;126;p5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5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5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58"/>
          <p:cNvSpPr txBox="1"/>
          <p:nvPr>
            <p:ph type="title"/>
          </p:nvPr>
        </p:nvSpPr>
        <p:spPr>
          <a:xfrm rot="5400000">
            <a:off x="7427912" y="1943100"/>
            <a:ext cx="4572000" cy="20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8"/>
          <p:cNvSpPr txBox="1"/>
          <p:nvPr>
            <p:ph idx="1" type="body"/>
          </p:nvPr>
        </p:nvSpPr>
        <p:spPr>
          <a:xfrm rot="5400000">
            <a:off x="1943100" y="-571500"/>
            <a:ext cx="5308600" cy="78232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32" name="Google Shape;132;p5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1" name="Shape 141"/>
        <p:cNvGrpSpPr/>
        <p:nvPr/>
      </p:nvGrpSpPr>
      <p:grpSpPr>
        <a:xfrm>
          <a:off x="0" y="0"/>
          <a:ext cx="0" cy="0"/>
          <a:chOff x="0" y="0"/>
          <a:chExt cx="0" cy="0"/>
        </a:xfrm>
      </p:grpSpPr>
      <p:sp>
        <p:nvSpPr>
          <p:cNvPr id="142" name="Google Shape;142;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3"/>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3"/>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31" name="Google Shape;31;p4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1" name="Shape 151"/>
        <p:cNvGrpSpPr/>
        <p:nvPr/>
      </p:nvGrpSpPr>
      <p:grpSpPr>
        <a:xfrm>
          <a:off x="0" y="0"/>
          <a:ext cx="0" cy="0"/>
          <a:chOff x="0" y="0"/>
          <a:chExt cx="0" cy="0"/>
        </a:xfrm>
      </p:grpSpPr>
      <p:sp>
        <p:nvSpPr>
          <p:cNvPr id="152" name="Google Shape;152;p5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5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4" name="Google Shape;154;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 name="Shape 157"/>
        <p:cNvGrpSpPr/>
        <p:nvPr/>
      </p:nvGrpSpPr>
      <p:grpSpPr>
        <a:xfrm>
          <a:off x="0" y="0"/>
          <a:ext cx="0" cy="0"/>
          <a:chOff x="0" y="0"/>
          <a:chExt cx="0" cy="0"/>
        </a:xfrm>
      </p:grpSpPr>
      <p:sp>
        <p:nvSpPr>
          <p:cNvPr id="158" name="Google Shape;158;p6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6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60" name="Google Shape;160;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3" name="Shape 163"/>
        <p:cNvGrpSpPr/>
        <p:nvPr/>
      </p:nvGrpSpPr>
      <p:grpSpPr>
        <a:xfrm>
          <a:off x="0" y="0"/>
          <a:ext cx="0" cy="0"/>
          <a:chOff x="0" y="0"/>
          <a:chExt cx="0" cy="0"/>
        </a:xfrm>
      </p:grpSpPr>
      <p:sp>
        <p:nvSpPr>
          <p:cNvPr id="164" name="Google Shape;164;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6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0" name="Shape 170"/>
        <p:cNvGrpSpPr/>
        <p:nvPr/>
      </p:nvGrpSpPr>
      <p:grpSpPr>
        <a:xfrm>
          <a:off x="0" y="0"/>
          <a:ext cx="0" cy="0"/>
          <a:chOff x="0" y="0"/>
          <a:chExt cx="0" cy="0"/>
        </a:xfrm>
      </p:grpSpPr>
      <p:sp>
        <p:nvSpPr>
          <p:cNvPr id="171" name="Google Shape;171;p6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6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3" name="Google Shape;173;p6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6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5" name="Google Shape;175;p6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9" name="Shape 179"/>
        <p:cNvGrpSpPr/>
        <p:nvPr/>
      </p:nvGrpSpPr>
      <p:grpSpPr>
        <a:xfrm>
          <a:off x="0" y="0"/>
          <a:ext cx="0" cy="0"/>
          <a:chOff x="0" y="0"/>
          <a:chExt cx="0" cy="0"/>
        </a:xfrm>
      </p:grpSpPr>
      <p:sp>
        <p:nvSpPr>
          <p:cNvPr id="180" name="Google Shape;180;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4" name="Shape 184"/>
        <p:cNvGrpSpPr/>
        <p:nvPr/>
      </p:nvGrpSpPr>
      <p:grpSpPr>
        <a:xfrm>
          <a:off x="0" y="0"/>
          <a:ext cx="0" cy="0"/>
          <a:chOff x="0" y="0"/>
          <a:chExt cx="0" cy="0"/>
        </a:xfrm>
      </p:grpSpPr>
      <p:sp>
        <p:nvSpPr>
          <p:cNvPr id="185" name="Google Shape;185;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6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7" name="Google Shape;187;p6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8" name="Google Shape;188;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1" name="Shape 191"/>
        <p:cNvGrpSpPr/>
        <p:nvPr/>
      </p:nvGrpSpPr>
      <p:grpSpPr>
        <a:xfrm>
          <a:off x="0" y="0"/>
          <a:ext cx="0" cy="0"/>
          <a:chOff x="0" y="0"/>
          <a:chExt cx="0" cy="0"/>
        </a:xfrm>
      </p:grpSpPr>
      <p:sp>
        <p:nvSpPr>
          <p:cNvPr id="192" name="Google Shape;192;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65"/>
          <p:cNvSpPr/>
          <p:nvPr>
            <p:ph idx="2" type="pic"/>
          </p:nvPr>
        </p:nvSpPr>
        <p:spPr>
          <a:xfrm>
            <a:off x="5183188" y="987425"/>
            <a:ext cx="6172200" cy="4873625"/>
          </a:xfrm>
          <a:prstGeom prst="rect">
            <a:avLst/>
          </a:prstGeom>
          <a:noFill/>
          <a:ln>
            <a:noFill/>
          </a:ln>
        </p:spPr>
      </p:sp>
      <p:sp>
        <p:nvSpPr>
          <p:cNvPr id="194" name="Google Shape;194;p6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5" name="Google Shape;19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8" name="Shape 198"/>
        <p:cNvGrpSpPr/>
        <p:nvPr/>
      </p:nvGrpSpPr>
      <p:grpSpPr>
        <a:xfrm>
          <a:off x="0" y="0"/>
          <a:ext cx="0" cy="0"/>
          <a:chOff x="0" y="0"/>
          <a:chExt cx="0" cy="0"/>
        </a:xfrm>
      </p:grpSpPr>
      <p:sp>
        <p:nvSpPr>
          <p:cNvPr id="199" name="Google Shape;199;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6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4" name="Shape 204"/>
        <p:cNvGrpSpPr/>
        <p:nvPr/>
      </p:nvGrpSpPr>
      <p:grpSpPr>
        <a:xfrm>
          <a:off x="0" y="0"/>
          <a:ext cx="0" cy="0"/>
          <a:chOff x="0" y="0"/>
          <a:chExt cx="0" cy="0"/>
        </a:xfrm>
      </p:grpSpPr>
      <p:sp>
        <p:nvSpPr>
          <p:cNvPr id="205" name="Google Shape;205;p6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6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6" name="Shape 216"/>
        <p:cNvGrpSpPr/>
        <p:nvPr/>
      </p:nvGrpSpPr>
      <p:grpSpPr>
        <a:xfrm>
          <a:off x="0" y="0"/>
          <a:ext cx="0" cy="0"/>
          <a:chOff x="0" y="0"/>
          <a:chExt cx="0" cy="0"/>
        </a:xfrm>
      </p:grpSpPr>
      <p:sp>
        <p:nvSpPr>
          <p:cNvPr id="217" name="Google Shape;217;g10db7334505_5_3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8" name="Google Shape;218;g10db7334505_5_3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9" name="Google Shape;219;g10db7334505_5_30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0" name="Google Shape;220;g10db7334505_5_30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1" name="Google Shape;221;g10db7334505_5_30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44"/>
          <p:cNvSpPr txBox="1"/>
          <p:nvPr>
            <p:ph type="title"/>
          </p:nvPr>
        </p:nvSpPr>
        <p:spPr>
          <a:xfrm>
            <a:off x="684211" y="2006600"/>
            <a:ext cx="8534401" cy="228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Century Gothic"/>
              <a:buNone/>
              <a:defRPr b="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4"/>
          <p:cNvSpPr txBox="1"/>
          <p:nvPr>
            <p:ph idx="1" type="body"/>
          </p:nvPr>
        </p:nvSpPr>
        <p:spPr>
          <a:xfrm>
            <a:off x="684213" y="4495800"/>
            <a:ext cx="8534400" cy="14986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37" name="Google Shape;37;p4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2" name="Shape 222"/>
        <p:cNvGrpSpPr/>
        <p:nvPr/>
      </p:nvGrpSpPr>
      <p:grpSpPr>
        <a:xfrm>
          <a:off x="0" y="0"/>
          <a:ext cx="0" cy="0"/>
          <a:chOff x="0" y="0"/>
          <a:chExt cx="0" cy="0"/>
        </a:xfrm>
      </p:grpSpPr>
      <p:sp>
        <p:nvSpPr>
          <p:cNvPr id="223" name="Google Shape;223;g10db7334505_5_30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g10db7334505_5_30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25" name="Google Shape;225;g10db7334505_5_30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6" name="Google Shape;226;g10db7334505_5_30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7" name="Google Shape;227;g10db7334505_5_30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8" name="Shape 228"/>
        <p:cNvGrpSpPr/>
        <p:nvPr/>
      </p:nvGrpSpPr>
      <p:grpSpPr>
        <a:xfrm>
          <a:off x="0" y="0"/>
          <a:ext cx="0" cy="0"/>
          <a:chOff x="0" y="0"/>
          <a:chExt cx="0" cy="0"/>
        </a:xfrm>
      </p:grpSpPr>
      <p:sp>
        <p:nvSpPr>
          <p:cNvPr id="229" name="Google Shape;229;g10db7334505_5_31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g10db7334505_5_31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231" name="Google Shape;231;g10db7334505_5_3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g10db7334505_5_3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g10db7334505_5_3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4" name="Shape 234"/>
        <p:cNvGrpSpPr/>
        <p:nvPr/>
      </p:nvGrpSpPr>
      <p:grpSpPr>
        <a:xfrm>
          <a:off x="0" y="0"/>
          <a:ext cx="0" cy="0"/>
          <a:chOff x="0" y="0"/>
          <a:chExt cx="0" cy="0"/>
        </a:xfrm>
      </p:grpSpPr>
      <p:sp>
        <p:nvSpPr>
          <p:cNvPr id="235" name="Google Shape;235;g10db7334505_5_3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g10db7334505_5_32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7" name="Google Shape;237;g10db7334505_5_32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8" name="Google Shape;238;g10db7334505_5_3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9" name="Google Shape;239;g10db7334505_5_3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0" name="Google Shape;240;g10db7334505_5_3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41" name="Shape 241"/>
        <p:cNvGrpSpPr/>
        <p:nvPr/>
      </p:nvGrpSpPr>
      <p:grpSpPr>
        <a:xfrm>
          <a:off x="0" y="0"/>
          <a:ext cx="0" cy="0"/>
          <a:chOff x="0" y="0"/>
          <a:chExt cx="0" cy="0"/>
        </a:xfrm>
      </p:grpSpPr>
      <p:sp>
        <p:nvSpPr>
          <p:cNvPr id="242" name="Google Shape;242;g10db7334505_5_32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3" name="Google Shape;243;g10db7334505_5_32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44" name="Google Shape;244;g10db7334505_5_32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5" name="Google Shape;245;g10db7334505_5_32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46" name="Google Shape;246;g10db7334505_5_32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7" name="Google Shape;247;g10db7334505_5_3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8" name="Google Shape;248;g10db7334505_5_3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9" name="Google Shape;249;g10db7334505_5_3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0" name="Shape 250"/>
        <p:cNvGrpSpPr/>
        <p:nvPr/>
      </p:nvGrpSpPr>
      <p:grpSpPr>
        <a:xfrm>
          <a:off x="0" y="0"/>
          <a:ext cx="0" cy="0"/>
          <a:chOff x="0" y="0"/>
          <a:chExt cx="0" cy="0"/>
        </a:xfrm>
      </p:grpSpPr>
      <p:sp>
        <p:nvSpPr>
          <p:cNvPr id="251" name="Google Shape;251;g10db7334505_5_3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2" name="Google Shape;252;g10db7334505_5_33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3" name="Google Shape;253;g10db7334505_5_33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4" name="Google Shape;254;g10db7334505_5_3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5" name="Shape 255"/>
        <p:cNvGrpSpPr/>
        <p:nvPr/>
      </p:nvGrpSpPr>
      <p:grpSpPr>
        <a:xfrm>
          <a:off x="0" y="0"/>
          <a:ext cx="0" cy="0"/>
          <a:chOff x="0" y="0"/>
          <a:chExt cx="0" cy="0"/>
        </a:xfrm>
      </p:grpSpPr>
      <p:sp>
        <p:nvSpPr>
          <p:cNvPr id="256" name="Google Shape;256;g10db7334505_5_34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7" name="Google Shape;257;g10db7334505_5_34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8" name="Google Shape;258;g10db7334505_5_3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9" name="Shape 259"/>
        <p:cNvGrpSpPr/>
        <p:nvPr/>
      </p:nvGrpSpPr>
      <p:grpSpPr>
        <a:xfrm>
          <a:off x="0" y="0"/>
          <a:ext cx="0" cy="0"/>
          <a:chOff x="0" y="0"/>
          <a:chExt cx="0" cy="0"/>
        </a:xfrm>
      </p:grpSpPr>
      <p:sp>
        <p:nvSpPr>
          <p:cNvPr id="260" name="Google Shape;260;g10db7334505_5_34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1" name="Google Shape;261;g10db7334505_5_346"/>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262" name="Google Shape;262;g10db7334505_5_346"/>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63" name="Google Shape;263;g10db7334505_5_3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4" name="Google Shape;264;g10db7334505_5_3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5" name="Google Shape;265;g10db7334505_5_3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6" name="Shape 266"/>
        <p:cNvGrpSpPr/>
        <p:nvPr/>
      </p:nvGrpSpPr>
      <p:grpSpPr>
        <a:xfrm>
          <a:off x="0" y="0"/>
          <a:ext cx="0" cy="0"/>
          <a:chOff x="0" y="0"/>
          <a:chExt cx="0" cy="0"/>
        </a:xfrm>
      </p:grpSpPr>
      <p:sp>
        <p:nvSpPr>
          <p:cNvPr id="267" name="Google Shape;267;g10db7334505_5_35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g10db7334505_5_353"/>
          <p:cNvSpPr/>
          <p:nvPr>
            <p:ph idx="2" type="pic"/>
          </p:nvPr>
        </p:nvSpPr>
        <p:spPr>
          <a:xfrm>
            <a:off x="5183188" y="987425"/>
            <a:ext cx="6172200" cy="4873500"/>
          </a:xfrm>
          <a:prstGeom prst="rect">
            <a:avLst/>
          </a:prstGeom>
          <a:noFill/>
          <a:ln>
            <a:noFill/>
          </a:ln>
        </p:spPr>
      </p:sp>
      <p:sp>
        <p:nvSpPr>
          <p:cNvPr id="269" name="Google Shape;269;g10db7334505_5_353"/>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70" name="Google Shape;270;g10db7334505_5_35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1" name="Google Shape;271;g10db7334505_5_35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2" name="Google Shape;272;g10db7334505_5_35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3" name="Shape 273"/>
        <p:cNvGrpSpPr/>
        <p:nvPr/>
      </p:nvGrpSpPr>
      <p:grpSpPr>
        <a:xfrm>
          <a:off x="0" y="0"/>
          <a:ext cx="0" cy="0"/>
          <a:chOff x="0" y="0"/>
          <a:chExt cx="0" cy="0"/>
        </a:xfrm>
      </p:grpSpPr>
      <p:sp>
        <p:nvSpPr>
          <p:cNvPr id="274" name="Google Shape;274;g10db7334505_5_3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5" name="Google Shape;275;g10db7334505_5_360"/>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6" name="Google Shape;276;g10db7334505_5_36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 name="Google Shape;277;g10db7334505_5_36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8" name="Google Shape;278;g10db7334505_5_3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9" name="Shape 279"/>
        <p:cNvGrpSpPr/>
        <p:nvPr/>
      </p:nvGrpSpPr>
      <p:grpSpPr>
        <a:xfrm>
          <a:off x="0" y="0"/>
          <a:ext cx="0" cy="0"/>
          <a:chOff x="0" y="0"/>
          <a:chExt cx="0" cy="0"/>
        </a:xfrm>
      </p:grpSpPr>
      <p:sp>
        <p:nvSpPr>
          <p:cNvPr id="280" name="Google Shape;280;g10db7334505_5_366"/>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1" name="Google Shape;281;g10db7334505_5_36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82" name="Google Shape;282;g10db7334505_5_36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3" name="Google Shape;283;g10db7334505_5_36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4" name="Google Shape;284;g10db7334505_5_36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45"/>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5"/>
          <p:cNvSpPr txBox="1"/>
          <p:nvPr>
            <p:ph idx="1" type="body"/>
          </p:nvPr>
        </p:nvSpPr>
        <p:spPr>
          <a:xfrm>
            <a:off x="684211" y="685800"/>
            <a:ext cx="4937655"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43" name="Google Shape;43;p45"/>
          <p:cNvSpPr txBox="1"/>
          <p:nvPr>
            <p:ph idx="2" type="body"/>
          </p:nvPr>
        </p:nvSpPr>
        <p:spPr>
          <a:xfrm>
            <a:off x="5808133" y="685801"/>
            <a:ext cx="4934479" cy="3615266"/>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44" name="Google Shape;44;p4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46"/>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6"/>
          <p:cNvSpPr txBox="1"/>
          <p:nvPr>
            <p:ph idx="1" type="body"/>
          </p:nvPr>
        </p:nvSpPr>
        <p:spPr>
          <a:xfrm>
            <a:off x="972080" y="685800"/>
            <a:ext cx="464978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50" name="Google Shape;50;p46"/>
          <p:cNvSpPr txBox="1"/>
          <p:nvPr>
            <p:ph idx="2" type="body"/>
          </p:nvPr>
        </p:nvSpPr>
        <p:spPr>
          <a:xfrm>
            <a:off x="684211" y="1270529"/>
            <a:ext cx="4937655"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1" name="Google Shape;51;p46"/>
          <p:cNvSpPr txBox="1"/>
          <p:nvPr>
            <p:ph idx="3" type="body"/>
          </p:nvPr>
        </p:nvSpPr>
        <p:spPr>
          <a:xfrm>
            <a:off x="6079066" y="685800"/>
            <a:ext cx="4665134"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52" name="Google Shape;52;p46"/>
          <p:cNvSpPr txBox="1"/>
          <p:nvPr>
            <p:ph idx="4" type="body"/>
          </p:nvPr>
        </p:nvSpPr>
        <p:spPr>
          <a:xfrm>
            <a:off x="5806545" y="1262062"/>
            <a:ext cx="4929188"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3" name="Google Shape;53;p4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47"/>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4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7085012" y="685800"/>
            <a:ext cx="3657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9"/>
          <p:cNvSpPr txBox="1"/>
          <p:nvPr>
            <p:ph idx="1" type="body"/>
          </p:nvPr>
        </p:nvSpPr>
        <p:spPr>
          <a:xfrm>
            <a:off x="684212" y="685800"/>
            <a:ext cx="5943601" cy="5308600"/>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68" name="Google Shape;68;p49"/>
          <p:cNvSpPr txBox="1"/>
          <p:nvPr>
            <p:ph idx="2" type="body"/>
          </p:nvPr>
        </p:nvSpPr>
        <p:spPr>
          <a:xfrm>
            <a:off x="7085012" y="2209799"/>
            <a:ext cx="3657600" cy="2091267"/>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None/>
              <a:defRPr sz="16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69" name="Google Shape;69;p4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50"/>
          <p:cNvSpPr txBox="1"/>
          <p:nvPr>
            <p:ph type="title"/>
          </p:nvPr>
        </p:nvSpPr>
        <p:spPr>
          <a:xfrm>
            <a:off x="4722812" y="1447800"/>
            <a:ext cx="60198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0"/>
          <p:cNvSpPr/>
          <p:nvPr>
            <p:ph idx="2" type="pic"/>
          </p:nvPr>
        </p:nvSpPr>
        <p:spPr>
          <a:xfrm>
            <a:off x="989012" y="914400"/>
            <a:ext cx="3280974" cy="45720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75" name="Google Shape;75;p50"/>
          <p:cNvSpPr txBox="1"/>
          <p:nvPr>
            <p:ph idx="1" type="body"/>
          </p:nvPr>
        </p:nvSpPr>
        <p:spPr>
          <a:xfrm>
            <a:off x="4722812" y="2777066"/>
            <a:ext cx="6021388" cy="204893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76" name="Google Shape;76;p5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2" Type="http://schemas.openxmlformats.org/officeDocument/2006/relationships/theme" Target="../theme/theme4.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2D2EF"/>
            </a:gs>
            <a:gs pos="10000">
              <a:srgbClr val="62D2EF"/>
            </a:gs>
            <a:gs pos="100000">
              <a:srgbClr val="05578D"/>
            </a:gs>
          </a:gsLst>
          <a:lin ang="6119877" scaled="0"/>
        </a:gradFill>
      </p:bgPr>
    </p:bg>
    <p:spTree>
      <p:nvGrpSpPr>
        <p:cNvPr id="5" name="Shape 5"/>
        <p:cNvGrpSpPr/>
        <p:nvPr/>
      </p:nvGrpSpPr>
      <p:grpSpPr>
        <a:xfrm>
          <a:off x="0" y="0"/>
          <a:ext cx="0" cy="0"/>
          <a:chOff x="0" y="0"/>
          <a:chExt cx="0" cy="0"/>
        </a:xfrm>
      </p:grpSpPr>
      <p:grpSp>
        <p:nvGrpSpPr>
          <p:cNvPr id="6" name="Google Shape;6;p38"/>
          <p:cNvGrpSpPr/>
          <p:nvPr/>
        </p:nvGrpSpPr>
        <p:grpSpPr>
          <a:xfrm>
            <a:off x="9206969" y="2963333"/>
            <a:ext cx="2981858" cy="3208867"/>
            <a:chOff x="9206969" y="2963333"/>
            <a:chExt cx="2981858" cy="3208867"/>
          </a:xfrm>
        </p:grpSpPr>
        <p:cxnSp>
          <p:nvCxnSpPr>
            <p:cNvPr id="7" name="Google Shape;7;p38"/>
            <p:cNvCxnSpPr/>
            <p:nvPr/>
          </p:nvCxnSpPr>
          <p:spPr>
            <a:xfrm flipH="1">
              <a:off x="11276012" y="2963333"/>
              <a:ext cx="912814" cy="912812"/>
            </a:xfrm>
            <a:prstGeom prst="straightConnector1">
              <a:avLst/>
            </a:prstGeom>
            <a:noFill/>
            <a:ln cap="flat" cmpd="sng" w="9525">
              <a:solidFill>
                <a:schemeClr val="lt1"/>
              </a:solidFill>
              <a:prstDash val="solid"/>
              <a:round/>
              <a:headEnd len="sm" w="sm" type="none"/>
              <a:tailEnd len="sm" w="sm" type="none"/>
            </a:ln>
          </p:spPr>
        </p:cxnSp>
        <p:cxnSp>
          <p:nvCxnSpPr>
            <p:cNvPr id="8" name="Google Shape;8;p38"/>
            <p:cNvCxnSpPr/>
            <p:nvPr/>
          </p:nvCxnSpPr>
          <p:spPr>
            <a:xfrm flipH="1">
              <a:off x="9206969" y="3190344"/>
              <a:ext cx="2981857" cy="2981856"/>
            </a:xfrm>
            <a:prstGeom prst="straightConnector1">
              <a:avLst/>
            </a:prstGeom>
            <a:noFill/>
            <a:ln cap="flat" cmpd="sng" w="9525">
              <a:solidFill>
                <a:schemeClr val="lt1"/>
              </a:solidFill>
              <a:prstDash val="solid"/>
              <a:round/>
              <a:headEnd len="sm" w="sm" type="none"/>
              <a:tailEnd len="sm" w="sm" type="none"/>
            </a:ln>
          </p:spPr>
        </p:cxnSp>
        <p:cxnSp>
          <p:nvCxnSpPr>
            <p:cNvPr id="9" name="Google Shape;9;p38"/>
            <p:cNvCxnSpPr/>
            <p:nvPr/>
          </p:nvCxnSpPr>
          <p:spPr>
            <a:xfrm flipH="1">
              <a:off x="10292292" y="3285067"/>
              <a:ext cx="1896534" cy="1896533"/>
            </a:xfrm>
            <a:prstGeom prst="straightConnector1">
              <a:avLst/>
            </a:prstGeom>
            <a:noFill/>
            <a:ln cap="flat" cmpd="sng" w="9525">
              <a:solidFill>
                <a:schemeClr val="lt1"/>
              </a:solidFill>
              <a:prstDash val="solid"/>
              <a:round/>
              <a:headEnd len="sm" w="sm" type="none"/>
              <a:tailEnd len="sm" w="sm" type="none"/>
            </a:ln>
          </p:spPr>
        </p:cxnSp>
        <p:cxnSp>
          <p:nvCxnSpPr>
            <p:cNvPr id="10" name="Google Shape;10;p38"/>
            <p:cNvCxnSpPr/>
            <p:nvPr/>
          </p:nvCxnSpPr>
          <p:spPr>
            <a:xfrm flipH="1">
              <a:off x="10443103" y="3131080"/>
              <a:ext cx="1745722" cy="1745720"/>
            </a:xfrm>
            <a:prstGeom prst="straightConnector1">
              <a:avLst/>
            </a:prstGeom>
            <a:noFill/>
            <a:ln cap="flat" cmpd="sng" w="28575">
              <a:solidFill>
                <a:schemeClr val="lt1"/>
              </a:solidFill>
              <a:prstDash val="solid"/>
              <a:round/>
              <a:headEnd len="sm" w="sm" type="none"/>
              <a:tailEnd len="sm" w="sm" type="none"/>
            </a:ln>
          </p:spPr>
        </p:cxnSp>
        <p:cxnSp>
          <p:nvCxnSpPr>
            <p:cNvPr id="11" name="Google Shape;11;p38"/>
            <p:cNvCxnSpPr/>
            <p:nvPr/>
          </p:nvCxnSpPr>
          <p:spPr>
            <a:xfrm flipH="1">
              <a:off x="10918826" y="3683001"/>
              <a:ext cx="1270001" cy="1269999"/>
            </a:xfrm>
            <a:prstGeom prst="straightConnector1">
              <a:avLst/>
            </a:prstGeom>
            <a:noFill/>
            <a:ln cap="flat" cmpd="sng" w="28575">
              <a:solidFill>
                <a:schemeClr val="lt1"/>
              </a:solidFill>
              <a:prstDash val="solid"/>
              <a:round/>
              <a:headEnd len="sm" w="sm" type="none"/>
              <a:tailEnd len="sm" w="sm" type="none"/>
            </a:ln>
          </p:spPr>
        </p:cxnSp>
      </p:grpSp>
      <p:sp>
        <p:nvSpPr>
          <p:cNvPr id="12" name="Google Shape;12;p38"/>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38"/>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30200" lvl="0" marL="457200" marR="0" rtl="0" algn="l">
              <a:spcBef>
                <a:spcPts val="400"/>
              </a:spcBef>
              <a:spcAft>
                <a:spcPts val="0"/>
              </a:spcAft>
              <a:buClr>
                <a:schemeClr val="lt1"/>
              </a:buClr>
              <a:buSzPts val="1600"/>
              <a:buFont typeface="Noto Sans Symbols"/>
              <a:buChar char="▶"/>
              <a:defRPr b="0" i="0" sz="2000" u="none" cap="none" strike="noStrike">
                <a:solidFill>
                  <a:srgbClr val="0F486F"/>
                </a:solidFill>
                <a:latin typeface="Century Gothic"/>
                <a:ea typeface="Century Gothic"/>
                <a:cs typeface="Century Gothic"/>
                <a:sym typeface="Century Gothic"/>
              </a:defRPr>
            </a:lvl1pPr>
            <a:lvl2pPr indent="-320040" lvl="1" marL="914400" marR="0" rtl="0" algn="l">
              <a:spcBef>
                <a:spcPts val="600"/>
              </a:spcBef>
              <a:spcAft>
                <a:spcPts val="0"/>
              </a:spcAft>
              <a:buClr>
                <a:schemeClr val="lt1"/>
              </a:buClr>
              <a:buSzPts val="1440"/>
              <a:buFont typeface="Noto Sans Symbols"/>
              <a:buChar char="▶"/>
              <a:defRPr b="0" i="0" sz="1800" u="none" cap="none" strike="noStrike">
                <a:solidFill>
                  <a:srgbClr val="0F486F"/>
                </a:solidFill>
                <a:latin typeface="Century Gothic"/>
                <a:ea typeface="Century Gothic"/>
                <a:cs typeface="Century Gothic"/>
                <a:sym typeface="Century Gothic"/>
              </a:defRPr>
            </a:lvl2pPr>
            <a:lvl3pPr indent="-309880" lvl="2" marL="1371600" marR="0" rtl="0" algn="l">
              <a:spcBef>
                <a:spcPts val="600"/>
              </a:spcBef>
              <a:spcAft>
                <a:spcPts val="0"/>
              </a:spcAft>
              <a:buClr>
                <a:schemeClr val="lt1"/>
              </a:buClr>
              <a:buSzPts val="1280"/>
              <a:buFont typeface="Noto Sans Symbols"/>
              <a:buChar char="▶"/>
              <a:defRPr b="0" i="0" sz="1600" u="none" cap="none" strike="noStrike">
                <a:solidFill>
                  <a:srgbClr val="0F486F"/>
                </a:solidFill>
                <a:latin typeface="Century Gothic"/>
                <a:ea typeface="Century Gothic"/>
                <a:cs typeface="Century Gothic"/>
                <a:sym typeface="Century Gothic"/>
              </a:defRPr>
            </a:lvl3pPr>
            <a:lvl4pPr indent="-299719" lvl="3" marL="18288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4pPr>
            <a:lvl5pPr indent="-299720" lvl="4" marL="22860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5pPr>
            <a:lvl6pPr indent="-299720" lvl="5" marL="27432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6pPr>
            <a:lvl7pPr indent="-299720" lvl="6" marL="32004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7pPr>
            <a:lvl8pPr indent="-299720" lvl="7" marL="36576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8pPr>
            <a:lvl9pPr indent="-299720" lvl="8" marL="4114800" marR="0" rtl="0" algn="l">
              <a:spcBef>
                <a:spcPts val="600"/>
              </a:spcBef>
              <a:spcAft>
                <a:spcPts val="60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9pPr>
          </a:lstStyle>
          <a:p/>
        </p:txBody>
      </p:sp>
      <p:sp>
        <p:nvSpPr>
          <p:cNvPr id="14" name="Google Shape;14;p3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3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3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3200" u="none" cap="none" strike="noStrike">
                <a:solidFill>
                  <a:srgbClr val="0930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930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930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930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930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930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930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930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7" name="Google Shape;137;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 name="Google Shape;13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0" name="Google Shape;14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g10db7334505_5_2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2" name="Google Shape;212;g10db7334505_5_2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 name="Google Shape;213;g10db7334505_5_29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 name="Google Shape;214;g10db7334505_5_29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 name="Google Shape;215;g10db7334505_5_2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image" Target="../media/image20.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5.png"/><Relationship Id="rId13" Type="http://schemas.openxmlformats.org/officeDocument/2006/relationships/image" Target="../media/image8.png"/><Relationship Id="rId12" Type="http://schemas.openxmlformats.org/officeDocument/2006/relationships/image" Target="../media/image11.png"/><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6.png"/><Relationship Id="rId9" Type="http://schemas.openxmlformats.org/officeDocument/2006/relationships/image" Target="../media/image6.png"/><Relationship Id="rId5" Type="http://schemas.openxmlformats.org/officeDocument/2006/relationships/image" Target="../media/image15.jp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morth.nic.in/sites/default/files/RA_Uploading.pdf" TargetMode="External"/><Relationship Id="rId4" Type="http://schemas.openxmlformats.org/officeDocument/2006/relationships/hyperlink" Target="http://jhtransport.gov.in/causes-of-road-accidents.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hyperlink" Target="https://thecityfix.com/blog/8-ways-to-reduce-road-fatalities-using-the-safe-system-approach-nikita-luke-anna-bray-sharpi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m.timesofindia.com/city/hyderabad/danger-ahead-steep-road-amp-blind-curve-sends-drivers-into-death-spin/amp_articleshow/59554171.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5.jpg"/><Relationship Id="rId6"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slide" Target="/ppt/slides/slide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1730"/>
        </a:solidFill>
      </p:bgPr>
    </p:bg>
    <p:spTree>
      <p:nvGrpSpPr>
        <p:cNvPr id="288" name="Shape 288"/>
        <p:cNvGrpSpPr/>
        <p:nvPr/>
      </p:nvGrpSpPr>
      <p:grpSpPr>
        <a:xfrm>
          <a:off x="0" y="0"/>
          <a:ext cx="0" cy="0"/>
          <a:chOff x="0" y="0"/>
          <a:chExt cx="0" cy="0"/>
        </a:xfrm>
      </p:grpSpPr>
      <p:sp>
        <p:nvSpPr>
          <p:cNvPr id="289" name="Google Shape;289;p1"/>
          <p:cNvSpPr txBox="1"/>
          <p:nvPr>
            <p:ph type="ctrTitle"/>
          </p:nvPr>
        </p:nvSpPr>
        <p:spPr>
          <a:xfrm>
            <a:off x="684212" y="1"/>
            <a:ext cx="10280350" cy="202650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8000"/>
              <a:buFont typeface="Ribeye"/>
              <a:buNone/>
            </a:pPr>
            <a:r>
              <a:rPr lang="en-US" sz="8000">
                <a:latin typeface="Ribeye"/>
                <a:ea typeface="Ribeye"/>
                <a:cs typeface="Ribeye"/>
                <a:sym typeface="Ribeye"/>
              </a:rPr>
              <a:t>AUTONOM 2021</a:t>
            </a:r>
            <a:endParaRPr sz="8000">
              <a:latin typeface="Ribeye"/>
              <a:ea typeface="Ribeye"/>
              <a:cs typeface="Ribeye"/>
              <a:sym typeface="Ribeye"/>
            </a:endParaRPr>
          </a:p>
        </p:txBody>
      </p:sp>
      <p:sp>
        <p:nvSpPr>
          <p:cNvPr id="290" name="Google Shape;290;p1"/>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80"/>
              <a:buNone/>
            </a:pPr>
            <a:r>
              <a:t/>
            </a:r>
            <a:endParaRPr/>
          </a:p>
        </p:txBody>
      </p:sp>
      <p:pic>
        <p:nvPicPr>
          <p:cNvPr id="291" name="Google Shape;291;p1"/>
          <p:cNvPicPr preferRelativeResize="0"/>
          <p:nvPr/>
        </p:nvPicPr>
        <p:blipFill rotWithShape="1">
          <a:blip r:embed="rId3">
            <a:alphaModFix/>
          </a:blip>
          <a:srcRect b="0" l="0" r="0" t="0"/>
          <a:stretch/>
        </p:blipFill>
        <p:spPr>
          <a:xfrm>
            <a:off x="0" y="2339547"/>
            <a:ext cx="12192000" cy="4518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30" name="Shape 430"/>
        <p:cNvGrpSpPr/>
        <p:nvPr/>
      </p:nvGrpSpPr>
      <p:grpSpPr>
        <a:xfrm>
          <a:off x="0" y="0"/>
          <a:ext cx="0" cy="0"/>
          <a:chOff x="0" y="0"/>
          <a:chExt cx="0" cy="0"/>
        </a:xfrm>
      </p:grpSpPr>
      <p:sp>
        <p:nvSpPr>
          <p:cNvPr id="431" name="Google Shape;431;p7"/>
          <p:cNvSpPr/>
          <p:nvPr/>
        </p:nvSpPr>
        <p:spPr>
          <a:xfrm>
            <a:off x="444500" y="4550371"/>
            <a:ext cx="6096000"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IDEAS: </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Libre Baskerville"/>
                <a:ea typeface="Libre Baskerville"/>
                <a:cs typeface="Libre Baskerville"/>
                <a:sym typeface="Libre Baskerville"/>
              </a:rPr>
              <a:t>We have tried to go deeper into the Root Cause of traffic congestion in the cities and suggested some solutions. Some solutions are implementable with the help of technology, building new infrastructure and some solutions have to be driven by  Government (Local/State Level/Central).</a:t>
            </a:r>
            <a:endParaRPr sz="1200"/>
          </a:p>
        </p:txBody>
      </p:sp>
      <p:pic>
        <p:nvPicPr>
          <p:cNvPr descr="Stock Pictures: Crowded city streets in India" id="432" name="Google Shape;432;p7"/>
          <p:cNvPicPr preferRelativeResize="0"/>
          <p:nvPr/>
        </p:nvPicPr>
        <p:blipFill rotWithShape="1">
          <a:blip r:embed="rId3">
            <a:alphaModFix/>
          </a:blip>
          <a:srcRect b="0" l="0" r="0" t="0"/>
          <a:stretch/>
        </p:blipFill>
        <p:spPr>
          <a:xfrm>
            <a:off x="7203916" y="828675"/>
            <a:ext cx="4607086" cy="5692152"/>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433" name="Google Shape;433;p7"/>
          <p:cNvPicPr preferRelativeResize="0"/>
          <p:nvPr/>
        </p:nvPicPr>
        <p:blipFill rotWithShape="1">
          <a:blip r:embed="rId4">
            <a:alphaModFix/>
          </a:blip>
          <a:srcRect b="7777" l="104" r="-103" t="9074"/>
          <a:stretch/>
        </p:blipFill>
        <p:spPr>
          <a:xfrm>
            <a:off x="268000" y="828675"/>
            <a:ext cx="5985826" cy="3393476"/>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34" name="Google Shape;434;p7"/>
          <p:cNvSpPr txBox="1"/>
          <p:nvPr/>
        </p:nvSpPr>
        <p:spPr>
          <a:xfrm>
            <a:off x="0" y="-78375"/>
            <a:ext cx="106572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800">
                <a:solidFill>
                  <a:schemeClr val="lt1"/>
                </a:solidFill>
                <a:latin typeface="Calibri"/>
                <a:ea typeface="Calibri"/>
                <a:cs typeface="Calibri"/>
                <a:sym typeface="Calibri"/>
              </a:rPr>
              <a:t>AUTONOM</a:t>
            </a:r>
            <a:endParaRPr b="1" sz="2800">
              <a:solidFill>
                <a:schemeClr val="lt1"/>
              </a:solidFill>
              <a:latin typeface="Calibri"/>
              <a:ea typeface="Calibri"/>
              <a:cs typeface="Calibri"/>
              <a:sym typeface="Calibri"/>
            </a:endParaRPr>
          </a:p>
        </p:txBody>
      </p:sp>
      <p:pic>
        <p:nvPicPr>
          <p:cNvPr id="435" name="Google Shape;435;p7"/>
          <p:cNvPicPr preferRelativeResize="0"/>
          <p:nvPr/>
        </p:nvPicPr>
        <p:blipFill>
          <a:blip r:embed="rId5">
            <a:alphaModFix/>
          </a:blip>
          <a:stretch>
            <a:fillRect/>
          </a:stretch>
        </p:blipFill>
        <p:spPr>
          <a:xfrm>
            <a:off x="10733395" y="13225"/>
            <a:ext cx="1411275" cy="4323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
          <p:cNvSpPr/>
          <p:nvPr/>
        </p:nvSpPr>
        <p:spPr>
          <a:xfrm>
            <a:off x="3048000" y="2224225"/>
            <a:ext cx="6096000" cy="210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8200">
              <a:solidFill>
                <a:srgbClr val="63635A"/>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441" name="Google Shape;441;p8"/>
          <p:cNvPicPr preferRelativeResize="0"/>
          <p:nvPr/>
        </p:nvPicPr>
        <p:blipFill>
          <a:blip r:embed="rId3">
            <a:alphaModFix amt="58999"/>
          </a:blip>
          <a:stretch>
            <a:fillRect/>
          </a:stretch>
        </p:blipFill>
        <p:spPr>
          <a:xfrm>
            <a:off x="0" y="0"/>
            <a:ext cx="12192030" cy="6858000"/>
          </a:xfrm>
          <a:prstGeom prst="rect">
            <a:avLst/>
          </a:prstGeom>
          <a:noFill/>
          <a:ln>
            <a:noFill/>
          </a:ln>
        </p:spPr>
      </p:pic>
      <p:sp>
        <p:nvSpPr>
          <p:cNvPr id="442" name="Google Shape;442;p8"/>
          <p:cNvSpPr txBox="1"/>
          <p:nvPr/>
        </p:nvSpPr>
        <p:spPr>
          <a:xfrm>
            <a:off x="539225" y="943600"/>
            <a:ext cx="47013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b="1" lang="en-US" sz="6600">
                <a:solidFill>
                  <a:srgbClr val="63635A"/>
                </a:solidFill>
              </a:rPr>
              <a:t>Scenario-2 (</a:t>
            </a:r>
            <a:r>
              <a:rPr b="1" lang="en-US" sz="6400">
                <a:solidFill>
                  <a:srgbClr val="63635A"/>
                </a:solidFill>
              </a:rPr>
              <a:t>Smart city)</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446" name="Shape 446"/>
        <p:cNvGrpSpPr/>
        <p:nvPr/>
      </p:nvGrpSpPr>
      <p:grpSpPr>
        <a:xfrm>
          <a:off x="0" y="0"/>
          <a:ext cx="0" cy="0"/>
          <a:chOff x="0" y="0"/>
          <a:chExt cx="0" cy="0"/>
        </a:xfrm>
      </p:grpSpPr>
      <p:sp>
        <p:nvSpPr>
          <p:cNvPr id="447" name="Google Shape;447;p9"/>
          <p:cNvSpPr/>
          <p:nvPr/>
        </p:nvSpPr>
        <p:spPr>
          <a:xfrm>
            <a:off x="0" y="5445651"/>
            <a:ext cx="12192000" cy="183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chemeClr val="lt1"/>
                </a:solidFill>
                <a:latin typeface="Arial"/>
                <a:ea typeface="Arial"/>
                <a:cs typeface="Arial"/>
                <a:sym typeface="Arial"/>
              </a:rPr>
              <a:t>Objective:</a:t>
            </a:r>
            <a:endParaRPr sz="26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rgbClr val="000000"/>
                </a:solidFill>
                <a:latin typeface="Arial"/>
                <a:ea typeface="Arial"/>
                <a:cs typeface="Arial"/>
                <a:sym typeface="Arial"/>
              </a:rPr>
              <a:t>To depict a virtual smart city scenario Using different IPG tools and to frame different wanted and wanted Situations an individual can face using the visual tools. Also, to show all possible Road safety measurements a Smart City should include.</a:t>
            </a:r>
            <a:endParaRPr sz="1800">
              <a:solidFill>
                <a:schemeClr val="dk1"/>
              </a:solidFill>
              <a:latin typeface="Calibri"/>
              <a:ea typeface="Calibri"/>
              <a:cs typeface="Calibri"/>
              <a:sym typeface="Calibri"/>
            </a:endParaRPr>
          </a:p>
          <a:p>
            <a:pPr indent="0" lvl="0" marL="0" marR="0" rtl="0" algn="l">
              <a:spcBef>
                <a:spcPts val="120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448" name="Google Shape;448;p9"/>
          <p:cNvPicPr preferRelativeResize="0"/>
          <p:nvPr/>
        </p:nvPicPr>
        <p:blipFill>
          <a:blip r:embed="rId3">
            <a:alphaModFix/>
          </a:blip>
          <a:stretch>
            <a:fillRect/>
          </a:stretch>
        </p:blipFill>
        <p:spPr>
          <a:xfrm>
            <a:off x="763438" y="152400"/>
            <a:ext cx="10665125" cy="502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3635A"/>
        </a:solidFill>
      </p:bgPr>
    </p:bg>
    <p:spTree>
      <p:nvGrpSpPr>
        <p:cNvPr id="452" name="Shape 452"/>
        <p:cNvGrpSpPr/>
        <p:nvPr/>
      </p:nvGrpSpPr>
      <p:grpSpPr>
        <a:xfrm>
          <a:off x="0" y="0"/>
          <a:ext cx="0" cy="0"/>
          <a:chOff x="0" y="0"/>
          <a:chExt cx="0" cy="0"/>
        </a:xfrm>
      </p:grpSpPr>
      <p:sp>
        <p:nvSpPr>
          <p:cNvPr id="453" name="Google Shape;453;p10"/>
          <p:cNvSpPr/>
          <p:nvPr/>
        </p:nvSpPr>
        <p:spPr>
          <a:xfrm>
            <a:off x="276225" y="0"/>
            <a:ext cx="6096000" cy="650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Approach:</a:t>
            </a:r>
            <a:endParaRPr sz="2800">
              <a:solidFill>
                <a:schemeClr val="lt1"/>
              </a:solidFill>
              <a:latin typeface="Calibri"/>
              <a:ea typeface="Calibri"/>
              <a:cs typeface="Calibri"/>
              <a:sym typeface="Calibri"/>
            </a:endParaRPr>
          </a:p>
          <a:p>
            <a:pPr indent="0" lvl="0" marL="0" marR="0" rtl="0" algn="l">
              <a:spcBef>
                <a:spcPts val="2400"/>
              </a:spcBef>
              <a:spcAft>
                <a:spcPts val="0"/>
              </a:spcAft>
              <a:buNone/>
            </a:pPr>
            <a:r>
              <a:rPr b="1" lang="en-US" sz="1800">
                <a:solidFill>
                  <a:srgbClr val="000000"/>
                </a:solidFill>
              </a:rPr>
              <a:t>To show  a connection between a </a:t>
            </a:r>
            <a:r>
              <a:rPr b="1" lang="en-US" sz="1800"/>
              <a:t>d</a:t>
            </a:r>
            <a:r>
              <a:rPr b="1" lang="en-US" sz="1800">
                <a:solidFill>
                  <a:srgbClr val="000000"/>
                </a:solidFill>
              </a:rPr>
              <a:t>eveloped and rural area with all appropriate possible virtual tools to depict a better view of scenario. Used Multi Route Traffics, Traffic Signals, controllers, Toll Plazas, Diversions, Street lights, etc. for better visualization of a smart city.</a:t>
            </a:r>
            <a:r>
              <a:rPr b="1" lang="en-US" sz="1800">
                <a:solidFill>
                  <a:srgbClr val="000000"/>
                </a:solidFill>
                <a:latin typeface="Arial"/>
                <a:ea typeface="Arial"/>
                <a:cs typeface="Arial"/>
                <a:sym typeface="Arial"/>
              </a:rPr>
              <a:t> </a:t>
            </a:r>
            <a:endParaRPr b="1" sz="1800">
              <a:solidFill>
                <a:schemeClr val="dk1"/>
              </a:solidFill>
              <a:latin typeface="Calibri"/>
              <a:ea typeface="Calibri"/>
              <a:cs typeface="Calibri"/>
              <a:sym typeface="Calibri"/>
            </a:endParaRPr>
          </a:p>
          <a:p>
            <a:pPr indent="-342900" lvl="0" marL="457200" marR="0" rtl="0" algn="l">
              <a:spcBef>
                <a:spcPts val="1200"/>
              </a:spcBef>
              <a:spcAft>
                <a:spcPts val="0"/>
              </a:spcAft>
              <a:buSzPts val="1800"/>
              <a:buChar char="➢"/>
            </a:pPr>
            <a:r>
              <a:rPr lang="en-US" sz="1800">
                <a:solidFill>
                  <a:schemeClr val="dk1"/>
                </a:solidFill>
              </a:rPr>
              <a:t>The main idea was to design a smart City with all basic road safety aspects which further connects to a local rural region</a:t>
            </a:r>
            <a:r>
              <a:rPr lang="en-US" sz="1800">
                <a:solidFill>
                  <a:srgbClr val="000000"/>
                </a:solidFill>
              </a:rPr>
              <a:t> </a:t>
            </a:r>
            <a:endParaRPr sz="1800">
              <a:solidFill>
                <a:srgbClr val="000000"/>
              </a:solidFill>
            </a:endParaRPr>
          </a:p>
          <a:p>
            <a:pPr indent="-342900" lvl="0" marL="457200" marR="0" rtl="0" algn="l">
              <a:spcBef>
                <a:spcPts val="0"/>
              </a:spcBef>
              <a:spcAft>
                <a:spcPts val="0"/>
              </a:spcAft>
              <a:buSzPts val="1800"/>
              <a:buChar char="➢"/>
            </a:pPr>
            <a:r>
              <a:rPr lang="en-US" sz="1800">
                <a:solidFill>
                  <a:schemeClr val="dk1"/>
                </a:solidFill>
              </a:rPr>
              <a:t>Shown Toll Plazas, Gas pumps, wider lanes, Buildings, offices, parking area to depict a better picture of a smart city</a:t>
            </a:r>
            <a:endParaRPr sz="1800">
              <a:solidFill>
                <a:schemeClr val="dk1"/>
              </a:solidFill>
            </a:endParaRPr>
          </a:p>
          <a:p>
            <a:pPr indent="-342900" lvl="0" marL="457200" marR="0" rtl="0" algn="l">
              <a:spcBef>
                <a:spcPts val="0"/>
              </a:spcBef>
              <a:spcAft>
                <a:spcPts val="0"/>
              </a:spcAft>
              <a:buSzPts val="1800"/>
              <a:buChar char="➢"/>
            </a:pPr>
            <a:r>
              <a:rPr lang="en-US" sz="1800">
                <a:solidFill>
                  <a:schemeClr val="dk1"/>
                </a:solidFill>
              </a:rPr>
              <a:t>Used Stop and speed Controllers to control the traffic and user vehicle.</a:t>
            </a:r>
            <a:endParaRPr sz="1800">
              <a:solidFill>
                <a:schemeClr val="dk1"/>
              </a:solidFill>
            </a:endParaRPr>
          </a:p>
          <a:p>
            <a:pPr indent="-342900" lvl="0" marL="457200" marR="0" rtl="0" algn="l">
              <a:spcBef>
                <a:spcPts val="0"/>
              </a:spcBef>
              <a:spcAft>
                <a:spcPts val="0"/>
              </a:spcAft>
              <a:buSzPts val="1800"/>
              <a:buChar char="➢"/>
            </a:pPr>
            <a:r>
              <a:rPr lang="en-US" sz="1800">
                <a:solidFill>
                  <a:schemeClr val="dk1"/>
                </a:solidFill>
              </a:rPr>
              <a:t>Shown proper functioning of Traffic signals in order to avoid unwanted collisions and problems.</a:t>
            </a:r>
            <a:endParaRPr sz="1800">
              <a:solidFill>
                <a:schemeClr val="dk1"/>
              </a:solidFill>
            </a:endParaRPr>
          </a:p>
          <a:p>
            <a:pPr indent="-342900" lvl="0" marL="457200" marR="0" rtl="0" algn="l">
              <a:spcBef>
                <a:spcPts val="0"/>
              </a:spcBef>
              <a:spcAft>
                <a:spcPts val="0"/>
              </a:spcAft>
              <a:buSzPts val="1800"/>
              <a:buChar char="➢"/>
            </a:pPr>
            <a:r>
              <a:rPr lang="en-US" sz="1800">
                <a:solidFill>
                  <a:schemeClr val="dk1"/>
                </a:solidFill>
              </a:rPr>
              <a:t>Traffic maneuvers were set in order to provide a realistic approach.</a:t>
            </a:r>
            <a:endParaRPr sz="1800">
              <a:solidFill>
                <a:schemeClr val="dk1"/>
              </a:solidFill>
            </a:endParaRPr>
          </a:p>
          <a:p>
            <a:pPr indent="-342900" lvl="0" marL="457200" marR="0" rtl="0" algn="l">
              <a:spcBef>
                <a:spcPts val="0"/>
              </a:spcBef>
              <a:spcAft>
                <a:spcPts val="0"/>
              </a:spcAft>
              <a:buSzPts val="1800"/>
              <a:buChar char="➢"/>
            </a:pPr>
            <a:r>
              <a:rPr lang="en-US" sz="1800">
                <a:solidFill>
                  <a:schemeClr val="dk1"/>
                </a:solidFill>
              </a:rPr>
              <a:t>Suitable</a:t>
            </a:r>
            <a:r>
              <a:rPr lang="en-US" sz="1800">
                <a:solidFill>
                  <a:schemeClr val="dk1"/>
                </a:solidFill>
              </a:rPr>
              <a:t> Bypass roads, Markers, Indicators were used to show a better developed </a:t>
            </a:r>
            <a:r>
              <a:rPr lang="en-US" sz="1800">
                <a:solidFill>
                  <a:schemeClr val="dk1"/>
                </a:solidFill>
              </a:rPr>
              <a:t>scenery.</a:t>
            </a:r>
            <a:endParaRPr sz="1800">
              <a:solidFill>
                <a:srgbClr val="000000"/>
              </a:solidFill>
            </a:endParaRPr>
          </a:p>
          <a:p>
            <a:pPr indent="0" lvl="0" marL="914400" marR="0" rtl="0" algn="l">
              <a:spcBef>
                <a:spcPts val="1200"/>
              </a:spcBef>
              <a:spcAft>
                <a:spcPts val="0"/>
              </a:spcAft>
              <a:buNone/>
            </a:pPr>
            <a:r>
              <a:t/>
            </a:r>
            <a:endParaRPr b="1"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3635A"/>
        </a:solidFill>
      </p:bgPr>
    </p:bg>
    <p:spTree>
      <p:nvGrpSpPr>
        <p:cNvPr id="457" name="Shape 457"/>
        <p:cNvGrpSpPr/>
        <p:nvPr/>
      </p:nvGrpSpPr>
      <p:grpSpPr>
        <a:xfrm>
          <a:off x="0" y="0"/>
          <a:ext cx="0" cy="0"/>
          <a:chOff x="0" y="0"/>
          <a:chExt cx="0" cy="0"/>
        </a:xfrm>
      </p:grpSpPr>
      <p:sp>
        <p:nvSpPr>
          <p:cNvPr id="458" name="Google Shape;458;p11"/>
          <p:cNvSpPr/>
          <p:nvPr/>
        </p:nvSpPr>
        <p:spPr>
          <a:xfrm>
            <a:off x="342900" y="2394139"/>
            <a:ext cx="6096000"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Ideas and Reference:</a:t>
            </a:r>
            <a:endParaRPr b="1" sz="2400">
              <a:solidFill>
                <a:schemeClr val="lt1"/>
              </a:solidFill>
              <a:latin typeface="Arial"/>
              <a:ea typeface="Arial"/>
              <a:cs typeface="Arial"/>
              <a:sym typeface="Arial"/>
            </a:endParaRPr>
          </a:p>
          <a:p>
            <a:pPr indent="0" lvl="0" marL="0" marR="0" rtl="0" algn="l">
              <a:spcBef>
                <a:spcPts val="0"/>
              </a:spcBef>
              <a:spcAft>
                <a:spcPts val="0"/>
              </a:spcAft>
              <a:buNone/>
            </a:pPr>
            <a:r>
              <a:t/>
            </a:r>
            <a:endParaRPr b="1" sz="2400">
              <a:solidFill>
                <a:schemeClr val="lt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Simulating different inbuilt samples in order to get aware of some unknown tools.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Case studies of major smart city Road obstacles and problems faced by peoples and to think of a solution to counter the problems smoothly,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To build up a smooth and effective runway for ADAS vehicles.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Studying IPG manual to understand basics of speed and stop controllers</a:t>
            </a:r>
            <a:endParaRPr sz="2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12"/>
          <p:cNvPicPr preferRelativeResize="0"/>
          <p:nvPr/>
        </p:nvPicPr>
        <p:blipFill rotWithShape="1">
          <a:blip r:embed="rId3">
            <a:alphaModFix/>
          </a:blip>
          <a:srcRect b="0" l="5551" r="7544" t="0"/>
          <a:stretch/>
        </p:blipFill>
        <p:spPr>
          <a:xfrm>
            <a:off x="12700" y="0"/>
            <a:ext cx="12179300" cy="6858000"/>
          </a:xfrm>
          <a:prstGeom prst="rect">
            <a:avLst/>
          </a:prstGeom>
          <a:noFill/>
          <a:ln>
            <a:noFill/>
          </a:ln>
        </p:spPr>
      </p:pic>
      <p:sp>
        <p:nvSpPr>
          <p:cNvPr id="464" name="Google Shape;464;p12"/>
          <p:cNvSpPr/>
          <p:nvPr/>
        </p:nvSpPr>
        <p:spPr>
          <a:xfrm>
            <a:off x="1819825" y="1145800"/>
            <a:ext cx="5813100" cy="3049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200">
                <a:solidFill>
                  <a:srgbClr val="4C43BB"/>
                </a:solidFill>
                <a:latin typeface="Libre Baskerville"/>
                <a:ea typeface="Libre Baskerville"/>
                <a:cs typeface="Libre Baskerville"/>
                <a:sym typeface="Libre Baskerville"/>
              </a:rPr>
              <a:t>Scenario-3</a:t>
            </a:r>
            <a:endParaRPr b="1" sz="6200">
              <a:solidFill>
                <a:srgbClr val="4C43BB"/>
              </a:solidFill>
              <a:latin typeface="Libre Baskerville"/>
              <a:ea typeface="Libre Baskerville"/>
              <a:cs typeface="Libre Baskerville"/>
              <a:sym typeface="Libre Baskerville"/>
            </a:endParaRPr>
          </a:p>
          <a:p>
            <a:pPr indent="0" lvl="0" marL="0" marR="0" rtl="0" algn="ctr">
              <a:spcBef>
                <a:spcPts val="0"/>
              </a:spcBef>
              <a:spcAft>
                <a:spcPts val="0"/>
              </a:spcAft>
              <a:buNone/>
            </a:pPr>
            <a:r>
              <a:rPr b="1" lang="en-US" sz="6200">
                <a:solidFill>
                  <a:srgbClr val="4C43BB"/>
                </a:solidFill>
                <a:latin typeface="Libre Baskerville"/>
                <a:ea typeface="Libre Baskerville"/>
                <a:cs typeface="Libre Baskerville"/>
                <a:sym typeface="Libre Baskerville"/>
              </a:rPr>
              <a:t>(Village)</a:t>
            </a:r>
            <a:endParaRPr b="1" sz="6200">
              <a:solidFill>
                <a:srgbClr val="4C43BB"/>
              </a:solidFill>
              <a:latin typeface="Libre Baskerville"/>
              <a:ea typeface="Libre Baskerville"/>
              <a:cs typeface="Libre Baskerville"/>
              <a:sym typeface="Libre Baskervill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68" name="Shape 468"/>
        <p:cNvGrpSpPr/>
        <p:nvPr/>
      </p:nvGrpSpPr>
      <p:grpSpPr>
        <a:xfrm>
          <a:off x="0" y="0"/>
          <a:ext cx="0" cy="0"/>
          <a:chOff x="0" y="0"/>
          <a:chExt cx="0" cy="0"/>
        </a:xfrm>
      </p:grpSpPr>
      <p:sp>
        <p:nvSpPr>
          <p:cNvPr id="469" name="Google Shape;469;p13"/>
          <p:cNvSpPr/>
          <p:nvPr/>
        </p:nvSpPr>
        <p:spPr>
          <a:xfrm>
            <a:off x="0" y="5071875"/>
            <a:ext cx="12039600" cy="194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chemeClr val="lt1"/>
                </a:solidFill>
                <a:latin typeface="Arial"/>
                <a:ea typeface="Arial"/>
                <a:cs typeface="Arial"/>
                <a:sym typeface="Arial"/>
              </a:rPr>
              <a:t>Objective:</a:t>
            </a:r>
            <a:r>
              <a:rPr b="1" lang="en-US" sz="3000">
                <a:solidFill>
                  <a:srgbClr val="000000"/>
                </a:solidFill>
                <a:latin typeface="Arial"/>
                <a:ea typeface="Arial"/>
                <a:cs typeface="Arial"/>
                <a:sym typeface="Arial"/>
              </a:rPr>
              <a:t>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000000"/>
                </a:solidFill>
                <a:latin typeface="Arial"/>
                <a:ea typeface="Arial"/>
                <a:cs typeface="Arial"/>
                <a:sym typeface="Arial"/>
              </a:rPr>
              <a:t>To Create and design a realistic Village scene Considering all Possible Road Obstacles and challenges that a person can face and to counter all such challenges smoothly without any collision possibilities using Virtual Tools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73" name="Shape 473"/>
        <p:cNvGrpSpPr/>
        <p:nvPr/>
      </p:nvGrpSpPr>
      <p:grpSpPr>
        <a:xfrm>
          <a:off x="0" y="0"/>
          <a:ext cx="0" cy="0"/>
          <a:chOff x="0" y="0"/>
          <a:chExt cx="0" cy="0"/>
        </a:xfrm>
      </p:grpSpPr>
      <p:sp>
        <p:nvSpPr>
          <p:cNvPr id="474" name="Google Shape;474;p14"/>
          <p:cNvSpPr/>
          <p:nvPr/>
        </p:nvSpPr>
        <p:spPr>
          <a:xfrm>
            <a:off x="673100" y="317024"/>
            <a:ext cx="6096000" cy="6124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Approach:</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b="1" lang="en-US" sz="1800">
                <a:solidFill>
                  <a:srgbClr val="000000"/>
                </a:solidFill>
              </a:rPr>
              <a:t>During this particular scenario, we focused on providing the virtual view of a village considering Dirt roads, Roaming Cattles, Villagers, Farming fields etc. There We focused on creating different general day to day life challenges a person can face during a village ride and finally targeted to counter all such unwanted situations successfully.</a:t>
            </a:r>
            <a:endParaRPr b="1" sz="1800">
              <a:solidFill>
                <a:srgbClr val="000000"/>
              </a:solidFill>
            </a:endParaRPr>
          </a:p>
          <a:p>
            <a:pPr indent="0" lvl="0" marL="0" marR="0" rtl="0" algn="l">
              <a:spcBef>
                <a:spcPts val="0"/>
              </a:spcBef>
              <a:spcAft>
                <a:spcPts val="0"/>
              </a:spcAft>
              <a:buNone/>
            </a:pPr>
            <a:r>
              <a:t/>
            </a:r>
            <a:endParaRPr b="1" sz="1800"/>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Using Dirt road or Kacha road to bring up the reality of some villages  on a virtual platform.</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Shown random Mud pits, cattle's, bumps, carts, pedestrians, etc.</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Counter reaction of a vehicle against obstacles such as random rocks, herds, human crowds etc.</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Ignorance of road markings, signals, Indicators etc. to put some real values to a village road scenario.</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Suitable offsets and Maneuver were provided in accordance to situation demand.</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Focus on the fast reflexes towards the unwanted random village situations.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78" name="Shape 478"/>
        <p:cNvGrpSpPr/>
        <p:nvPr/>
      </p:nvGrpSpPr>
      <p:grpSpPr>
        <a:xfrm>
          <a:off x="0" y="0"/>
          <a:ext cx="0" cy="0"/>
          <a:chOff x="0" y="0"/>
          <a:chExt cx="0" cy="0"/>
        </a:xfrm>
      </p:grpSpPr>
      <p:sp>
        <p:nvSpPr>
          <p:cNvPr id="479" name="Google Shape;479;p15"/>
          <p:cNvSpPr/>
          <p:nvPr/>
        </p:nvSpPr>
        <p:spPr>
          <a:xfrm>
            <a:off x="495300" y="2139975"/>
            <a:ext cx="6096000" cy="448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Ideas and Reference:</a:t>
            </a:r>
            <a:endParaRPr sz="2800">
              <a:solidFill>
                <a:schemeClr val="lt1"/>
              </a:solidFill>
              <a:latin typeface="Calibri"/>
              <a:ea typeface="Calibri"/>
              <a:cs typeface="Calibri"/>
              <a:sym typeface="Calibri"/>
            </a:endParaRPr>
          </a:p>
          <a:p>
            <a:pPr indent="-330200" lvl="0" marL="342900" marR="0" rtl="0" algn="l">
              <a:spcBef>
                <a:spcPts val="2400"/>
              </a:spcBef>
              <a:spcAft>
                <a:spcPts val="0"/>
              </a:spcAft>
              <a:buClr>
                <a:srgbClr val="000000"/>
              </a:buClr>
              <a:buSzPts val="1800"/>
              <a:buFont typeface="Noto Sans Symbols"/>
              <a:buChar char="⮚"/>
            </a:pPr>
            <a:r>
              <a:rPr lang="en-US" sz="1800">
                <a:solidFill>
                  <a:srgbClr val="000000"/>
                </a:solidFill>
                <a:latin typeface="Libre Baskerville"/>
                <a:ea typeface="Libre Baskerville"/>
                <a:cs typeface="Libre Baskerville"/>
                <a:sym typeface="Libre Baskerville"/>
              </a:rPr>
              <a:t>India is a huge country with a large portion of rural area which has been an underdeveloped aspect of our society and an important one too, hence we can’t leave without considering it.</a:t>
            </a:r>
            <a:endParaRPr sz="1800"/>
          </a:p>
          <a:p>
            <a:pPr indent="-330200" lvl="0" marL="342900" marR="0" rtl="0" algn="l">
              <a:spcBef>
                <a:spcPts val="0"/>
              </a:spcBef>
              <a:spcAft>
                <a:spcPts val="0"/>
              </a:spcAft>
              <a:buClr>
                <a:srgbClr val="000000"/>
              </a:buClr>
              <a:buSzPts val="1800"/>
              <a:buFont typeface="Noto Sans Symbols"/>
              <a:buChar char="⮚"/>
            </a:pPr>
            <a:r>
              <a:rPr lang="en-US" sz="1800">
                <a:solidFill>
                  <a:srgbClr val="000000"/>
                </a:solidFill>
                <a:latin typeface="Libre Baskerville"/>
                <a:ea typeface="Libre Baskerville"/>
                <a:cs typeface="Libre Baskerville"/>
                <a:sym typeface="Libre Baskerville"/>
              </a:rPr>
              <a:t>Members having Experience with SAE BAJA and other SAE events helped the team to consider an important aspect of Indian roads reality.</a:t>
            </a:r>
            <a:endParaRPr sz="1800"/>
          </a:p>
          <a:p>
            <a:pPr indent="-330200" lvl="0" marL="342900" marR="0" rtl="0" algn="l">
              <a:spcBef>
                <a:spcPts val="0"/>
              </a:spcBef>
              <a:spcAft>
                <a:spcPts val="0"/>
              </a:spcAft>
              <a:buClr>
                <a:srgbClr val="000000"/>
              </a:buClr>
              <a:buSzPts val="1800"/>
              <a:buFont typeface="Noto Sans Symbols"/>
              <a:buChar char="⮚"/>
            </a:pPr>
            <a:r>
              <a:rPr lang="en-US" sz="1800">
                <a:solidFill>
                  <a:srgbClr val="000000"/>
                </a:solidFill>
                <a:latin typeface="Libre Baskerville"/>
                <a:ea typeface="Libre Baskerville"/>
                <a:cs typeface="Libre Baskerville"/>
                <a:sym typeface="Libre Baskerville"/>
              </a:rPr>
              <a:t>Design and framing of a village scene using Google Earth, personal Experiences and previous Works.</a:t>
            </a:r>
            <a:endParaRPr sz="1800"/>
          </a:p>
          <a:p>
            <a:pPr indent="-330200" lvl="0" marL="342900" marR="0" rtl="0" algn="l">
              <a:spcBef>
                <a:spcPts val="0"/>
              </a:spcBef>
              <a:spcAft>
                <a:spcPts val="0"/>
              </a:spcAft>
              <a:buClr>
                <a:srgbClr val="000000"/>
              </a:buClr>
              <a:buSzPts val="1800"/>
              <a:buFont typeface="Noto Sans Symbols"/>
              <a:buChar char="⮚"/>
            </a:pPr>
            <a:r>
              <a:rPr lang="en-US" sz="1800">
                <a:solidFill>
                  <a:srgbClr val="000000"/>
                </a:solidFill>
                <a:latin typeface="Libre Baskerville"/>
                <a:ea typeface="Libre Baskerville"/>
                <a:cs typeface="Libre Baskerville"/>
                <a:sym typeface="Libre Baskerville"/>
              </a:rPr>
              <a:t>IPG Samples are a huge source of information as they allow an individual to think widely.</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6"/>
          <p:cNvSpPr/>
          <p:nvPr/>
        </p:nvSpPr>
        <p:spPr>
          <a:xfrm>
            <a:off x="3513575" y="2616360"/>
            <a:ext cx="6096000" cy="11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6600">
              <a:solidFill>
                <a:schemeClr val="dk1"/>
              </a:solidFill>
              <a:latin typeface="Libre Baskerville"/>
              <a:ea typeface="Libre Baskerville"/>
              <a:cs typeface="Libre Baskerville"/>
              <a:sym typeface="Libre Baskerville"/>
            </a:endParaRPr>
          </a:p>
        </p:txBody>
      </p:sp>
      <p:pic>
        <p:nvPicPr>
          <p:cNvPr id="485" name="Google Shape;485;p16"/>
          <p:cNvPicPr preferRelativeResize="0"/>
          <p:nvPr/>
        </p:nvPicPr>
        <p:blipFill>
          <a:blip r:embed="rId3">
            <a:alphaModFix amt="67000"/>
          </a:blip>
          <a:stretch>
            <a:fillRect/>
          </a:stretch>
        </p:blipFill>
        <p:spPr>
          <a:xfrm>
            <a:off x="-35800" y="0"/>
            <a:ext cx="12263600" cy="6858000"/>
          </a:xfrm>
          <a:prstGeom prst="rect">
            <a:avLst/>
          </a:prstGeom>
          <a:noFill/>
          <a:ln>
            <a:noFill/>
          </a:ln>
        </p:spPr>
      </p:pic>
      <p:sp>
        <p:nvSpPr>
          <p:cNvPr id="486" name="Google Shape;486;p16"/>
          <p:cNvSpPr txBox="1"/>
          <p:nvPr/>
        </p:nvSpPr>
        <p:spPr>
          <a:xfrm>
            <a:off x="2496900" y="2148725"/>
            <a:ext cx="71982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b="1" lang="en-US" sz="6600">
                <a:solidFill>
                  <a:schemeClr val="dk1"/>
                </a:solidFill>
                <a:latin typeface="Libre Baskerville"/>
                <a:ea typeface="Libre Baskerville"/>
                <a:cs typeface="Libre Baskerville"/>
                <a:sym typeface="Libre Baskerville"/>
              </a:rPr>
              <a:t>Scenario-4</a:t>
            </a:r>
            <a:endParaRPr b="1" sz="6600">
              <a:solidFill>
                <a:schemeClr val="dk1"/>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Font typeface="Arial"/>
              <a:buNone/>
            </a:pPr>
            <a:r>
              <a:rPr b="1" lang="en-US" sz="6600">
                <a:solidFill>
                  <a:schemeClr val="dk1"/>
                </a:solidFill>
                <a:latin typeface="Libre Baskerville"/>
                <a:ea typeface="Libre Baskerville"/>
                <a:cs typeface="Libre Baskerville"/>
                <a:sym typeface="Libre Baskerville"/>
              </a:rPr>
              <a:t>(Night Scene)</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g10db7334505_5_250"/>
          <p:cNvSpPr/>
          <p:nvPr/>
        </p:nvSpPr>
        <p:spPr>
          <a:xfrm>
            <a:off x="0" y="0"/>
            <a:ext cx="12192000" cy="6858000"/>
          </a:xfrm>
          <a:custGeom>
            <a:rect b="b" l="l" r="r" t="t"/>
            <a:pathLst>
              <a:path extrusionOk="0" h="6858000" w="12192000">
                <a:moveTo>
                  <a:pt x="5556001" y="0"/>
                </a:moveTo>
                <a:lnTo>
                  <a:pt x="6636000" y="0"/>
                </a:lnTo>
                <a:lnTo>
                  <a:pt x="6636000" y="2889000"/>
                </a:lnTo>
                <a:lnTo>
                  <a:pt x="12192000" y="2889000"/>
                </a:lnTo>
                <a:lnTo>
                  <a:pt x="12192000" y="3969000"/>
                </a:lnTo>
                <a:lnTo>
                  <a:pt x="6636000" y="3969000"/>
                </a:lnTo>
                <a:lnTo>
                  <a:pt x="6636000" y="6858000"/>
                </a:lnTo>
                <a:lnTo>
                  <a:pt x="5556001" y="6858000"/>
                </a:lnTo>
                <a:lnTo>
                  <a:pt x="5556001" y="3969000"/>
                </a:lnTo>
                <a:lnTo>
                  <a:pt x="0" y="3969000"/>
                </a:lnTo>
                <a:lnTo>
                  <a:pt x="0" y="2889000"/>
                </a:lnTo>
                <a:lnTo>
                  <a:pt x="5556001" y="2889000"/>
                </a:lnTo>
                <a:close/>
              </a:path>
            </a:pathLst>
          </a:cu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97" name="Google Shape;297;g10db7334505_5_250"/>
          <p:cNvGrpSpPr/>
          <p:nvPr/>
        </p:nvGrpSpPr>
        <p:grpSpPr>
          <a:xfrm>
            <a:off x="0" y="-1"/>
            <a:ext cx="5616000" cy="2955600"/>
            <a:chOff x="0" y="-1"/>
            <a:chExt cx="5616000" cy="2955600"/>
          </a:xfrm>
        </p:grpSpPr>
        <p:cxnSp>
          <p:nvCxnSpPr>
            <p:cNvPr id="298" name="Google Shape;298;g10db7334505_5_250"/>
            <p:cNvCxnSpPr/>
            <p:nvPr/>
          </p:nvCxnSpPr>
          <p:spPr>
            <a:xfrm>
              <a:off x="0" y="2937801"/>
              <a:ext cx="5616000" cy="0"/>
            </a:xfrm>
            <a:prstGeom prst="straightConnector1">
              <a:avLst/>
            </a:prstGeom>
            <a:noFill/>
            <a:ln cap="flat" cmpd="sng" w="34925">
              <a:solidFill>
                <a:schemeClr val="lt1"/>
              </a:solidFill>
              <a:prstDash val="solid"/>
              <a:miter lim="800000"/>
              <a:headEnd len="sm" w="sm" type="none"/>
              <a:tailEnd len="sm" w="sm" type="none"/>
            </a:ln>
          </p:spPr>
        </p:cxnSp>
        <p:cxnSp>
          <p:nvCxnSpPr>
            <p:cNvPr id="299" name="Google Shape;299;g10db7334505_5_250"/>
            <p:cNvCxnSpPr/>
            <p:nvPr/>
          </p:nvCxnSpPr>
          <p:spPr>
            <a:xfrm>
              <a:off x="5608399" y="-1"/>
              <a:ext cx="0" cy="2955600"/>
            </a:xfrm>
            <a:prstGeom prst="straightConnector1">
              <a:avLst/>
            </a:prstGeom>
            <a:noFill/>
            <a:ln cap="flat" cmpd="sng" w="34925">
              <a:solidFill>
                <a:schemeClr val="lt1"/>
              </a:solidFill>
              <a:prstDash val="solid"/>
              <a:miter lim="800000"/>
              <a:headEnd len="sm" w="sm" type="none"/>
              <a:tailEnd len="sm" w="sm" type="none"/>
            </a:ln>
          </p:spPr>
        </p:cxnSp>
      </p:grpSp>
      <p:sp>
        <p:nvSpPr>
          <p:cNvPr id="300" name="Google Shape;300;g10db7334505_5_250"/>
          <p:cNvSpPr/>
          <p:nvPr/>
        </p:nvSpPr>
        <p:spPr>
          <a:xfrm>
            <a:off x="0"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1" name="Google Shape;301;g10db7334505_5_250"/>
          <p:cNvSpPr/>
          <p:nvPr/>
        </p:nvSpPr>
        <p:spPr>
          <a:xfrm>
            <a:off x="1623429"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2" name="Google Shape;302;g10db7334505_5_250"/>
          <p:cNvSpPr/>
          <p:nvPr/>
        </p:nvSpPr>
        <p:spPr>
          <a:xfrm>
            <a:off x="3246858"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3" name="Google Shape;303;g10db7334505_5_250"/>
          <p:cNvSpPr/>
          <p:nvPr/>
        </p:nvSpPr>
        <p:spPr>
          <a:xfrm>
            <a:off x="9740574"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4" name="Google Shape;304;g10db7334505_5_250"/>
          <p:cNvSpPr/>
          <p:nvPr/>
        </p:nvSpPr>
        <p:spPr>
          <a:xfrm>
            <a:off x="11364000"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5" name="Google Shape;305;g10db7334505_5_250"/>
          <p:cNvSpPr/>
          <p:nvPr/>
        </p:nvSpPr>
        <p:spPr>
          <a:xfrm>
            <a:off x="8117145"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6" name="Google Shape;306;g10db7334505_5_250"/>
          <p:cNvSpPr/>
          <p:nvPr/>
        </p:nvSpPr>
        <p:spPr>
          <a:xfrm rot="5400000">
            <a:off x="5682000" y="361728"/>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7" name="Google Shape;307;g10db7334505_5_250"/>
          <p:cNvSpPr/>
          <p:nvPr/>
        </p:nvSpPr>
        <p:spPr>
          <a:xfrm rot="5400000">
            <a:off x="5682000" y="5182964"/>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8" name="Google Shape;308;g10db7334505_5_250"/>
          <p:cNvSpPr/>
          <p:nvPr/>
        </p:nvSpPr>
        <p:spPr>
          <a:xfrm rot="5400000">
            <a:off x="5682000" y="6388272"/>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9" name="Google Shape;309;g10db7334505_5_250"/>
          <p:cNvSpPr/>
          <p:nvPr/>
        </p:nvSpPr>
        <p:spPr>
          <a:xfrm rot="5400000">
            <a:off x="5682000" y="1567037"/>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10" name="Google Shape;310;g10db7334505_5_250"/>
          <p:cNvPicPr preferRelativeResize="0"/>
          <p:nvPr/>
        </p:nvPicPr>
        <p:blipFill rotWithShape="1">
          <a:blip r:embed="rId4">
            <a:alphaModFix/>
          </a:blip>
          <a:srcRect b="0" l="0" r="0" t="0"/>
          <a:stretch/>
        </p:blipFill>
        <p:spPr>
          <a:xfrm>
            <a:off x="10112521" y="17526"/>
            <a:ext cx="2064773" cy="1736650"/>
          </a:xfrm>
          <a:prstGeom prst="rect">
            <a:avLst/>
          </a:prstGeom>
          <a:noFill/>
          <a:ln>
            <a:noFill/>
          </a:ln>
        </p:spPr>
      </p:pic>
      <p:pic>
        <p:nvPicPr>
          <p:cNvPr id="311" name="Google Shape;311;g10db7334505_5_250"/>
          <p:cNvPicPr preferRelativeResize="0"/>
          <p:nvPr/>
        </p:nvPicPr>
        <p:blipFill rotWithShape="1">
          <a:blip r:embed="rId5">
            <a:alphaModFix/>
          </a:blip>
          <a:srcRect b="27731" l="39875" r="32432" t="33456"/>
          <a:stretch/>
        </p:blipFill>
        <p:spPr>
          <a:xfrm rot="-5400000">
            <a:off x="8225198" y="-1026038"/>
            <a:ext cx="2409025" cy="5064651"/>
          </a:xfrm>
          <a:custGeom>
            <a:rect b="b" l="l" r="r" t="t"/>
            <a:pathLst>
              <a:path extrusionOk="0" h="5064651" w="2409025">
                <a:moveTo>
                  <a:pt x="677752" y="991866"/>
                </a:moveTo>
                <a:cubicBezTo>
                  <a:pt x="677752" y="962650"/>
                  <a:pt x="667220" y="938020"/>
                  <a:pt x="646157" y="917976"/>
                </a:cubicBezTo>
                <a:cubicBezTo>
                  <a:pt x="625094" y="897932"/>
                  <a:pt x="596218" y="887910"/>
                  <a:pt x="559527" y="887910"/>
                </a:cubicBezTo>
                <a:cubicBezTo>
                  <a:pt x="522157" y="887910"/>
                  <a:pt x="492941" y="897932"/>
                  <a:pt x="471878" y="917976"/>
                </a:cubicBezTo>
                <a:cubicBezTo>
                  <a:pt x="450815" y="938020"/>
                  <a:pt x="440284" y="962650"/>
                  <a:pt x="440284" y="991866"/>
                </a:cubicBezTo>
                <a:cubicBezTo>
                  <a:pt x="440284" y="1021083"/>
                  <a:pt x="450985" y="1045713"/>
                  <a:pt x="472388" y="1065757"/>
                </a:cubicBezTo>
                <a:cubicBezTo>
                  <a:pt x="493790" y="1085801"/>
                  <a:pt x="522837" y="1095822"/>
                  <a:pt x="559527" y="1095822"/>
                </a:cubicBezTo>
                <a:cubicBezTo>
                  <a:pt x="596897" y="1095822"/>
                  <a:pt x="625944" y="1085801"/>
                  <a:pt x="646667" y="1065757"/>
                </a:cubicBezTo>
                <a:cubicBezTo>
                  <a:pt x="667390" y="1045713"/>
                  <a:pt x="677752" y="1021083"/>
                  <a:pt x="677752" y="991866"/>
                </a:cubicBezTo>
                <a:close/>
                <a:moveTo>
                  <a:pt x="694058" y="3726284"/>
                </a:moveTo>
                <a:cubicBezTo>
                  <a:pt x="694058" y="3701824"/>
                  <a:pt x="687433" y="3681780"/>
                  <a:pt x="674184" y="3666153"/>
                </a:cubicBezTo>
                <a:cubicBezTo>
                  <a:pt x="660935" y="3650525"/>
                  <a:pt x="641401" y="3640334"/>
                  <a:pt x="615582" y="3635577"/>
                </a:cubicBezTo>
                <a:lnTo>
                  <a:pt x="615582" y="3811895"/>
                </a:lnTo>
                <a:cubicBezTo>
                  <a:pt x="640042" y="3811895"/>
                  <a:pt x="659236" y="3803741"/>
                  <a:pt x="673165" y="3787434"/>
                </a:cubicBezTo>
                <a:cubicBezTo>
                  <a:pt x="687094" y="3771128"/>
                  <a:pt x="694058" y="3750744"/>
                  <a:pt x="694058" y="3726284"/>
                </a:cubicBezTo>
                <a:close/>
                <a:moveTo>
                  <a:pt x="844896" y="4602964"/>
                </a:moveTo>
                <a:lnTo>
                  <a:pt x="844896" y="5056497"/>
                </a:lnTo>
                <a:lnTo>
                  <a:pt x="686924" y="5056497"/>
                </a:lnTo>
                <a:lnTo>
                  <a:pt x="439264" y="4821068"/>
                </a:lnTo>
                <a:lnTo>
                  <a:pt x="439264" y="5064651"/>
                </a:lnTo>
                <a:lnTo>
                  <a:pt x="273139" y="5064651"/>
                </a:lnTo>
                <a:lnTo>
                  <a:pt x="273139" y="4600926"/>
                </a:lnTo>
                <a:lnTo>
                  <a:pt x="431111" y="4600926"/>
                </a:lnTo>
                <a:lnTo>
                  <a:pt x="678770" y="4828202"/>
                </a:lnTo>
                <a:lnTo>
                  <a:pt x="678770" y="4602964"/>
                </a:lnTo>
                <a:close/>
                <a:moveTo>
                  <a:pt x="844896" y="1916877"/>
                </a:moveTo>
                <a:lnTo>
                  <a:pt x="844896" y="2116635"/>
                </a:lnTo>
                <a:lnTo>
                  <a:pt x="273139" y="2116635"/>
                </a:lnTo>
                <a:lnTo>
                  <a:pt x="273139" y="1916877"/>
                </a:lnTo>
                <a:close/>
                <a:moveTo>
                  <a:pt x="849992" y="4520431"/>
                </a:moveTo>
                <a:lnTo>
                  <a:pt x="636984" y="4520431"/>
                </a:lnTo>
                <a:lnTo>
                  <a:pt x="636984" y="4464376"/>
                </a:lnTo>
                <a:cubicBezTo>
                  <a:pt x="636984" y="4420891"/>
                  <a:pt x="628491" y="4388618"/>
                  <a:pt x="611505" y="4367555"/>
                </a:cubicBezTo>
                <a:cubicBezTo>
                  <a:pt x="594519" y="4346492"/>
                  <a:pt x="564963" y="4335961"/>
                  <a:pt x="522837" y="4335961"/>
                </a:cubicBezTo>
                <a:lnTo>
                  <a:pt x="273139" y="4335961"/>
                </a:lnTo>
                <a:lnTo>
                  <a:pt x="273139" y="4136202"/>
                </a:lnTo>
                <a:lnTo>
                  <a:pt x="844896" y="4136202"/>
                </a:lnTo>
                <a:lnTo>
                  <a:pt x="844896" y="4335961"/>
                </a:lnTo>
                <a:lnTo>
                  <a:pt x="743998" y="4335961"/>
                </a:lnTo>
                <a:cubicBezTo>
                  <a:pt x="776612" y="4358382"/>
                  <a:pt x="802431" y="4385560"/>
                  <a:pt x="821455" y="4417495"/>
                </a:cubicBezTo>
                <a:cubicBezTo>
                  <a:pt x="840480" y="4449428"/>
                  <a:pt x="849992" y="4483740"/>
                  <a:pt x="849992" y="4520431"/>
                </a:cubicBezTo>
                <a:close/>
                <a:moveTo>
                  <a:pt x="849992" y="2643339"/>
                </a:moveTo>
                <a:cubicBezTo>
                  <a:pt x="849992" y="2709246"/>
                  <a:pt x="828080" y="2761564"/>
                  <a:pt x="784255" y="2800292"/>
                </a:cubicBezTo>
                <a:cubicBezTo>
                  <a:pt x="740431" y="2839021"/>
                  <a:pt x="681148" y="2858385"/>
                  <a:pt x="606409" y="2858385"/>
                </a:cubicBezTo>
                <a:lnTo>
                  <a:pt x="273139" y="2858385"/>
                </a:lnTo>
                <a:lnTo>
                  <a:pt x="273139" y="2658627"/>
                </a:lnTo>
                <a:lnTo>
                  <a:pt x="579911" y="2658627"/>
                </a:lnTo>
                <a:cubicBezTo>
                  <a:pt x="612524" y="2658627"/>
                  <a:pt x="638173" y="2650134"/>
                  <a:pt x="656858" y="2633147"/>
                </a:cubicBezTo>
                <a:cubicBezTo>
                  <a:pt x="675543" y="2616161"/>
                  <a:pt x="684885" y="2593400"/>
                  <a:pt x="684885" y="2564863"/>
                </a:cubicBezTo>
                <a:cubicBezTo>
                  <a:pt x="684885" y="2534967"/>
                  <a:pt x="675543" y="2511526"/>
                  <a:pt x="656858" y="2494540"/>
                </a:cubicBezTo>
                <a:cubicBezTo>
                  <a:pt x="638173" y="2477553"/>
                  <a:pt x="612524" y="2469060"/>
                  <a:pt x="579911" y="2469060"/>
                </a:cubicBezTo>
                <a:lnTo>
                  <a:pt x="273139" y="2469060"/>
                </a:lnTo>
                <a:lnTo>
                  <a:pt x="273139" y="2269302"/>
                </a:lnTo>
                <a:lnTo>
                  <a:pt x="844896" y="2269302"/>
                </a:lnTo>
                <a:lnTo>
                  <a:pt x="844896" y="2469060"/>
                </a:lnTo>
                <a:lnTo>
                  <a:pt x="763362" y="2469060"/>
                </a:lnTo>
                <a:cubicBezTo>
                  <a:pt x="789181" y="2486726"/>
                  <a:pt x="810075" y="2510507"/>
                  <a:pt x="826042" y="2540402"/>
                </a:cubicBezTo>
                <a:cubicBezTo>
                  <a:pt x="842009" y="2570298"/>
                  <a:pt x="849992" y="2604611"/>
                  <a:pt x="849992" y="2643339"/>
                </a:cubicBezTo>
                <a:close/>
                <a:moveTo>
                  <a:pt x="849992" y="1805806"/>
                </a:moveTo>
                <a:lnTo>
                  <a:pt x="636985" y="1805806"/>
                </a:lnTo>
                <a:lnTo>
                  <a:pt x="636985" y="1749752"/>
                </a:lnTo>
                <a:cubicBezTo>
                  <a:pt x="636985" y="1706267"/>
                  <a:pt x="628491" y="1673993"/>
                  <a:pt x="611505" y="1652930"/>
                </a:cubicBezTo>
                <a:cubicBezTo>
                  <a:pt x="594519" y="1631867"/>
                  <a:pt x="564963" y="1621335"/>
                  <a:pt x="522837" y="1621335"/>
                </a:cubicBezTo>
                <a:lnTo>
                  <a:pt x="273139" y="1621335"/>
                </a:lnTo>
                <a:lnTo>
                  <a:pt x="273139" y="1421578"/>
                </a:lnTo>
                <a:lnTo>
                  <a:pt x="844896" y="1421578"/>
                </a:lnTo>
                <a:lnTo>
                  <a:pt x="844896" y="1621335"/>
                </a:lnTo>
                <a:lnTo>
                  <a:pt x="743998" y="1621335"/>
                </a:lnTo>
                <a:cubicBezTo>
                  <a:pt x="776612" y="1643757"/>
                  <a:pt x="802431" y="1670935"/>
                  <a:pt x="821455" y="1702869"/>
                </a:cubicBezTo>
                <a:cubicBezTo>
                  <a:pt x="840480" y="1734804"/>
                  <a:pt x="849992" y="1769116"/>
                  <a:pt x="849992" y="1805806"/>
                </a:cubicBezTo>
                <a:close/>
                <a:moveTo>
                  <a:pt x="852031" y="3727303"/>
                </a:moveTo>
                <a:cubicBezTo>
                  <a:pt x="852031" y="3783698"/>
                  <a:pt x="840480" y="3833637"/>
                  <a:pt x="817379" y="3877122"/>
                </a:cubicBezTo>
                <a:cubicBezTo>
                  <a:pt x="794277" y="3920607"/>
                  <a:pt x="761154" y="3954579"/>
                  <a:pt x="718009" y="3979040"/>
                </a:cubicBezTo>
                <a:cubicBezTo>
                  <a:pt x="674864" y="4003500"/>
                  <a:pt x="624075" y="4015730"/>
                  <a:pt x="565642" y="4015730"/>
                </a:cubicBezTo>
                <a:cubicBezTo>
                  <a:pt x="550015" y="4015730"/>
                  <a:pt x="534387" y="4014711"/>
                  <a:pt x="518760" y="4012672"/>
                </a:cubicBezTo>
                <a:lnTo>
                  <a:pt x="518760" y="3634558"/>
                </a:lnTo>
                <a:cubicBezTo>
                  <a:pt x="487505" y="3636596"/>
                  <a:pt x="464234" y="3645260"/>
                  <a:pt x="448947" y="3660547"/>
                </a:cubicBezTo>
                <a:cubicBezTo>
                  <a:pt x="433659" y="3675835"/>
                  <a:pt x="426015" y="3695369"/>
                  <a:pt x="426015" y="3719150"/>
                </a:cubicBezTo>
                <a:cubicBezTo>
                  <a:pt x="426015" y="3752443"/>
                  <a:pt x="440963" y="3776224"/>
                  <a:pt x="470859" y="3790492"/>
                </a:cubicBezTo>
                <a:lnTo>
                  <a:pt x="470859" y="4003500"/>
                </a:lnTo>
                <a:cubicBezTo>
                  <a:pt x="431451" y="3994667"/>
                  <a:pt x="396289" y="3977511"/>
                  <a:pt x="365374" y="3952031"/>
                </a:cubicBezTo>
                <a:cubicBezTo>
                  <a:pt x="334459" y="3926552"/>
                  <a:pt x="310169" y="3894448"/>
                  <a:pt x="292503" y="3855719"/>
                </a:cubicBezTo>
                <a:cubicBezTo>
                  <a:pt x="274837" y="3816991"/>
                  <a:pt x="266005" y="3774185"/>
                  <a:pt x="266005" y="3727303"/>
                </a:cubicBezTo>
                <a:cubicBezTo>
                  <a:pt x="266005" y="3670909"/>
                  <a:pt x="277895" y="3620799"/>
                  <a:pt x="301676" y="3576975"/>
                </a:cubicBezTo>
                <a:cubicBezTo>
                  <a:pt x="325457" y="3533150"/>
                  <a:pt x="359429" y="3498838"/>
                  <a:pt x="403593" y="3474038"/>
                </a:cubicBezTo>
                <a:cubicBezTo>
                  <a:pt x="447758" y="3449238"/>
                  <a:pt x="499735" y="3436838"/>
                  <a:pt x="559527" y="3436838"/>
                </a:cubicBezTo>
                <a:cubicBezTo>
                  <a:pt x="619319" y="3436838"/>
                  <a:pt x="671127" y="3449068"/>
                  <a:pt x="714951" y="3473529"/>
                </a:cubicBezTo>
                <a:cubicBezTo>
                  <a:pt x="758776" y="3497989"/>
                  <a:pt x="792579" y="3532131"/>
                  <a:pt x="816359" y="3575956"/>
                </a:cubicBezTo>
                <a:cubicBezTo>
                  <a:pt x="840140" y="3619780"/>
                  <a:pt x="852031" y="3670229"/>
                  <a:pt x="852031" y="3727303"/>
                </a:cubicBezTo>
                <a:close/>
                <a:moveTo>
                  <a:pt x="852031" y="1055055"/>
                </a:moveTo>
                <a:cubicBezTo>
                  <a:pt x="852031" y="1100578"/>
                  <a:pt x="840140" y="1141855"/>
                  <a:pt x="816359" y="1178885"/>
                </a:cubicBezTo>
                <a:cubicBezTo>
                  <a:pt x="792579" y="1215915"/>
                  <a:pt x="758606" y="1245131"/>
                  <a:pt x="714442" y="1266534"/>
                </a:cubicBezTo>
                <a:cubicBezTo>
                  <a:pt x="670278" y="1287937"/>
                  <a:pt x="618639" y="1298638"/>
                  <a:pt x="559527" y="1298638"/>
                </a:cubicBezTo>
                <a:cubicBezTo>
                  <a:pt x="500415" y="1298638"/>
                  <a:pt x="448607" y="1287937"/>
                  <a:pt x="404103" y="1266534"/>
                </a:cubicBezTo>
                <a:cubicBezTo>
                  <a:pt x="359599" y="1245131"/>
                  <a:pt x="325457" y="1215915"/>
                  <a:pt x="301676" y="1178885"/>
                </a:cubicBezTo>
                <a:cubicBezTo>
                  <a:pt x="277895" y="1141855"/>
                  <a:pt x="266005" y="1100578"/>
                  <a:pt x="266005" y="1055055"/>
                </a:cubicBezTo>
                <a:cubicBezTo>
                  <a:pt x="266005" y="1016326"/>
                  <a:pt x="273819" y="982864"/>
                  <a:pt x="289446" y="954666"/>
                </a:cubicBezTo>
                <a:cubicBezTo>
                  <a:pt x="305073" y="926469"/>
                  <a:pt x="326136" y="904217"/>
                  <a:pt x="352635" y="887910"/>
                </a:cubicBezTo>
                <a:lnTo>
                  <a:pt x="0" y="887910"/>
                </a:lnTo>
                <a:lnTo>
                  <a:pt x="0" y="688152"/>
                </a:lnTo>
                <a:lnTo>
                  <a:pt x="844896" y="688152"/>
                </a:lnTo>
                <a:lnTo>
                  <a:pt x="844896" y="887910"/>
                </a:lnTo>
                <a:lnTo>
                  <a:pt x="765401" y="887910"/>
                </a:lnTo>
                <a:cubicBezTo>
                  <a:pt x="791899" y="903538"/>
                  <a:pt x="812962" y="925620"/>
                  <a:pt x="828590" y="954157"/>
                </a:cubicBezTo>
                <a:cubicBezTo>
                  <a:pt x="844217" y="982694"/>
                  <a:pt x="852031" y="1016326"/>
                  <a:pt x="852031" y="1055055"/>
                </a:cubicBezTo>
                <a:close/>
                <a:moveTo>
                  <a:pt x="983504" y="3034321"/>
                </a:moveTo>
                <a:lnTo>
                  <a:pt x="983504" y="3235099"/>
                </a:lnTo>
                <a:lnTo>
                  <a:pt x="844896" y="3235099"/>
                </a:lnTo>
                <a:lnTo>
                  <a:pt x="844896" y="3339055"/>
                </a:lnTo>
                <a:lnTo>
                  <a:pt x="678770" y="3339055"/>
                </a:lnTo>
                <a:lnTo>
                  <a:pt x="678770" y="3235099"/>
                </a:lnTo>
                <a:lnTo>
                  <a:pt x="487166" y="3235099"/>
                </a:lnTo>
                <a:cubicBezTo>
                  <a:pt x="471538" y="3235099"/>
                  <a:pt x="460327" y="3238666"/>
                  <a:pt x="453533" y="3245800"/>
                </a:cubicBezTo>
                <a:cubicBezTo>
                  <a:pt x="446738" y="3252934"/>
                  <a:pt x="443341" y="3264995"/>
                  <a:pt x="443341" y="3281981"/>
                </a:cubicBezTo>
                <a:lnTo>
                  <a:pt x="443341" y="3340074"/>
                </a:lnTo>
                <a:lnTo>
                  <a:pt x="273139" y="3340074"/>
                </a:lnTo>
                <a:lnTo>
                  <a:pt x="273139" y="3253444"/>
                </a:lnTo>
                <a:cubicBezTo>
                  <a:pt x="273139" y="3107362"/>
                  <a:pt x="345500" y="3034321"/>
                  <a:pt x="490223" y="3034321"/>
                </a:cubicBezTo>
                <a:lnTo>
                  <a:pt x="678770" y="3034321"/>
                </a:lnTo>
                <a:lnTo>
                  <a:pt x="678770" y="2963998"/>
                </a:lnTo>
                <a:lnTo>
                  <a:pt x="844896" y="2963998"/>
                </a:lnTo>
                <a:lnTo>
                  <a:pt x="844896" y="3034321"/>
                </a:lnTo>
                <a:close/>
                <a:moveTo>
                  <a:pt x="1002868" y="271101"/>
                </a:moveTo>
                <a:cubicBezTo>
                  <a:pt x="1002868" y="354672"/>
                  <a:pt x="983334" y="421428"/>
                  <a:pt x="944266" y="471368"/>
                </a:cubicBezTo>
                <a:cubicBezTo>
                  <a:pt x="905198" y="521307"/>
                  <a:pt x="850332" y="547976"/>
                  <a:pt x="779669" y="551373"/>
                </a:cubicBezTo>
                <a:lnTo>
                  <a:pt x="779669" y="334289"/>
                </a:lnTo>
                <a:cubicBezTo>
                  <a:pt x="801412" y="333609"/>
                  <a:pt x="817718" y="326985"/>
                  <a:pt x="828590" y="314415"/>
                </a:cubicBezTo>
                <a:cubicBezTo>
                  <a:pt x="839461" y="301845"/>
                  <a:pt x="844896" y="285709"/>
                  <a:pt x="844896" y="266004"/>
                </a:cubicBezTo>
                <a:cubicBezTo>
                  <a:pt x="844896" y="251056"/>
                  <a:pt x="840480" y="238826"/>
                  <a:pt x="831647" y="229314"/>
                </a:cubicBezTo>
                <a:cubicBezTo>
                  <a:pt x="822814" y="219802"/>
                  <a:pt x="810244" y="215045"/>
                  <a:pt x="793938" y="215045"/>
                </a:cubicBezTo>
                <a:cubicBezTo>
                  <a:pt x="780349" y="215045"/>
                  <a:pt x="768628" y="220311"/>
                  <a:pt x="758776" y="230843"/>
                </a:cubicBezTo>
                <a:cubicBezTo>
                  <a:pt x="748924" y="241374"/>
                  <a:pt x="740431" y="254454"/>
                  <a:pt x="733297" y="270081"/>
                </a:cubicBezTo>
                <a:cubicBezTo>
                  <a:pt x="726163" y="285709"/>
                  <a:pt x="717160" y="308809"/>
                  <a:pt x="706288" y="339385"/>
                </a:cubicBezTo>
                <a:cubicBezTo>
                  <a:pt x="690661" y="384908"/>
                  <a:pt x="675204" y="422447"/>
                  <a:pt x="659916" y="452003"/>
                </a:cubicBezTo>
                <a:cubicBezTo>
                  <a:pt x="644628" y="481560"/>
                  <a:pt x="623226" y="507039"/>
                  <a:pt x="595708" y="528442"/>
                </a:cubicBezTo>
                <a:cubicBezTo>
                  <a:pt x="568190" y="549844"/>
                  <a:pt x="533368" y="560546"/>
                  <a:pt x="491243" y="560546"/>
                </a:cubicBezTo>
                <a:cubicBezTo>
                  <a:pt x="448437" y="560546"/>
                  <a:pt x="410048" y="549844"/>
                  <a:pt x="376076" y="528442"/>
                </a:cubicBezTo>
                <a:cubicBezTo>
                  <a:pt x="342103" y="507039"/>
                  <a:pt x="315265" y="476124"/>
                  <a:pt x="295561" y="435697"/>
                </a:cubicBezTo>
                <a:cubicBezTo>
                  <a:pt x="275857" y="395269"/>
                  <a:pt x="266005" y="347538"/>
                  <a:pt x="266005" y="292503"/>
                </a:cubicBezTo>
                <a:cubicBezTo>
                  <a:pt x="266005" y="208930"/>
                  <a:pt x="285879" y="140306"/>
                  <a:pt x="325627" y="86629"/>
                </a:cubicBezTo>
                <a:cubicBezTo>
                  <a:pt x="365374" y="32953"/>
                  <a:pt x="422278" y="4076"/>
                  <a:pt x="496338" y="0"/>
                </a:cubicBezTo>
                <a:lnTo>
                  <a:pt x="496338" y="213007"/>
                </a:lnTo>
                <a:cubicBezTo>
                  <a:pt x="471199" y="215045"/>
                  <a:pt x="452854" y="222519"/>
                  <a:pt x="441303" y="235429"/>
                </a:cubicBezTo>
                <a:cubicBezTo>
                  <a:pt x="429752" y="248338"/>
                  <a:pt x="423977" y="264985"/>
                  <a:pt x="423977" y="285368"/>
                </a:cubicBezTo>
                <a:cubicBezTo>
                  <a:pt x="423977" y="303714"/>
                  <a:pt x="428563" y="318832"/>
                  <a:pt x="437736" y="330722"/>
                </a:cubicBezTo>
                <a:cubicBezTo>
                  <a:pt x="446908" y="342612"/>
                  <a:pt x="459648" y="348558"/>
                  <a:pt x="475955" y="348558"/>
                </a:cubicBezTo>
                <a:cubicBezTo>
                  <a:pt x="497018" y="348558"/>
                  <a:pt x="513325" y="338705"/>
                  <a:pt x="524875" y="319001"/>
                </a:cubicBezTo>
                <a:cubicBezTo>
                  <a:pt x="536426" y="299297"/>
                  <a:pt x="549336" y="267363"/>
                  <a:pt x="563604" y="223199"/>
                </a:cubicBezTo>
                <a:cubicBezTo>
                  <a:pt x="579231" y="176317"/>
                  <a:pt x="594349" y="138437"/>
                  <a:pt x="608957" y="109561"/>
                </a:cubicBezTo>
                <a:cubicBezTo>
                  <a:pt x="623565" y="80684"/>
                  <a:pt x="644968" y="55545"/>
                  <a:pt x="673165" y="34142"/>
                </a:cubicBezTo>
                <a:cubicBezTo>
                  <a:pt x="701363" y="12739"/>
                  <a:pt x="738223" y="2038"/>
                  <a:pt x="783746" y="2038"/>
                </a:cubicBezTo>
                <a:cubicBezTo>
                  <a:pt x="829948" y="2038"/>
                  <a:pt x="869526" y="13589"/>
                  <a:pt x="902480" y="36690"/>
                </a:cubicBezTo>
                <a:cubicBezTo>
                  <a:pt x="935433" y="59791"/>
                  <a:pt x="960403" y="91725"/>
                  <a:pt x="977389" y="132492"/>
                </a:cubicBezTo>
                <a:cubicBezTo>
                  <a:pt x="994375" y="173259"/>
                  <a:pt x="1002868" y="219462"/>
                  <a:pt x="1002868" y="271101"/>
                </a:cubicBezTo>
                <a:close/>
                <a:moveTo>
                  <a:pt x="1103766" y="2017775"/>
                </a:moveTo>
                <a:cubicBezTo>
                  <a:pt x="1103766" y="2052427"/>
                  <a:pt x="1093915" y="2080455"/>
                  <a:pt x="1074210" y="2101857"/>
                </a:cubicBezTo>
                <a:cubicBezTo>
                  <a:pt x="1054506" y="2123260"/>
                  <a:pt x="1029706" y="2133961"/>
                  <a:pt x="999811" y="2133961"/>
                </a:cubicBezTo>
                <a:cubicBezTo>
                  <a:pt x="970594" y="2133961"/>
                  <a:pt x="946304" y="2123260"/>
                  <a:pt x="926940" y="2101857"/>
                </a:cubicBezTo>
                <a:cubicBezTo>
                  <a:pt x="907575" y="2080455"/>
                  <a:pt x="897893" y="2052427"/>
                  <a:pt x="897893" y="2017775"/>
                </a:cubicBezTo>
                <a:cubicBezTo>
                  <a:pt x="897893" y="1982444"/>
                  <a:pt x="907575" y="1954077"/>
                  <a:pt x="926940" y="1932674"/>
                </a:cubicBezTo>
                <a:cubicBezTo>
                  <a:pt x="946304" y="1911272"/>
                  <a:pt x="970594" y="1900571"/>
                  <a:pt x="999811" y="1900571"/>
                </a:cubicBezTo>
                <a:cubicBezTo>
                  <a:pt x="1029706" y="1900571"/>
                  <a:pt x="1054506" y="1911272"/>
                  <a:pt x="1074210" y="1932674"/>
                </a:cubicBezTo>
                <a:cubicBezTo>
                  <a:pt x="1093915" y="1954077"/>
                  <a:pt x="1103766" y="1982444"/>
                  <a:pt x="1103766" y="2017775"/>
                </a:cubicBezTo>
                <a:close/>
                <a:moveTo>
                  <a:pt x="2121246" y="964377"/>
                </a:moveTo>
                <a:lnTo>
                  <a:pt x="2121246" y="1164135"/>
                </a:lnTo>
                <a:lnTo>
                  <a:pt x="1549489" y="1164135"/>
                </a:lnTo>
                <a:lnTo>
                  <a:pt x="1549489" y="964377"/>
                </a:lnTo>
                <a:close/>
                <a:moveTo>
                  <a:pt x="2303678" y="1669227"/>
                </a:moveTo>
                <a:lnTo>
                  <a:pt x="2303678" y="1868985"/>
                </a:lnTo>
                <a:lnTo>
                  <a:pt x="1549489" y="1868985"/>
                </a:lnTo>
                <a:lnTo>
                  <a:pt x="1549489" y="1669227"/>
                </a:lnTo>
                <a:close/>
                <a:moveTo>
                  <a:pt x="2303678" y="1316802"/>
                </a:moveTo>
                <a:lnTo>
                  <a:pt x="2303678" y="1516560"/>
                </a:lnTo>
                <a:lnTo>
                  <a:pt x="1549489" y="1516560"/>
                </a:lnTo>
                <a:lnTo>
                  <a:pt x="1549489" y="1316802"/>
                </a:lnTo>
                <a:close/>
                <a:moveTo>
                  <a:pt x="2380117" y="1065275"/>
                </a:moveTo>
                <a:cubicBezTo>
                  <a:pt x="2380117" y="1099927"/>
                  <a:pt x="2370264" y="1127955"/>
                  <a:pt x="2350560" y="1149358"/>
                </a:cubicBezTo>
                <a:cubicBezTo>
                  <a:pt x="2330856" y="1170761"/>
                  <a:pt x="2306056" y="1181461"/>
                  <a:pt x="2276161" y="1181461"/>
                </a:cubicBezTo>
                <a:cubicBezTo>
                  <a:pt x="2246944" y="1181461"/>
                  <a:pt x="2222654" y="1170761"/>
                  <a:pt x="2203290" y="1149358"/>
                </a:cubicBezTo>
                <a:cubicBezTo>
                  <a:pt x="2183925" y="1127955"/>
                  <a:pt x="2174243" y="1099927"/>
                  <a:pt x="2174243" y="1065275"/>
                </a:cubicBezTo>
                <a:cubicBezTo>
                  <a:pt x="2174243" y="1029944"/>
                  <a:pt x="2183925" y="1001577"/>
                  <a:pt x="2203290" y="980174"/>
                </a:cubicBezTo>
                <a:cubicBezTo>
                  <a:pt x="2222654" y="958772"/>
                  <a:pt x="2246944" y="948070"/>
                  <a:pt x="2276161" y="948070"/>
                </a:cubicBezTo>
                <a:cubicBezTo>
                  <a:pt x="2306056" y="948070"/>
                  <a:pt x="2330856" y="958772"/>
                  <a:pt x="2350560" y="980174"/>
                </a:cubicBezTo>
                <a:cubicBezTo>
                  <a:pt x="2370264" y="1001577"/>
                  <a:pt x="2380117" y="1029944"/>
                  <a:pt x="2380117" y="1065275"/>
                </a:cubicBezTo>
                <a:close/>
                <a:moveTo>
                  <a:pt x="2409025" y="32603"/>
                </a:moveTo>
                <a:lnTo>
                  <a:pt x="2409025" y="271567"/>
                </a:lnTo>
                <a:lnTo>
                  <a:pt x="2085937" y="271567"/>
                </a:lnTo>
                <a:lnTo>
                  <a:pt x="2085937" y="562955"/>
                </a:lnTo>
                <a:lnTo>
                  <a:pt x="2409025" y="562955"/>
                </a:lnTo>
                <a:lnTo>
                  <a:pt x="2409025" y="801919"/>
                </a:lnTo>
                <a:lnTo>
                  <a:pt x="1549489" y="801919"/>
                </a:lnTo>
                <a:lnTo>
                  <a:pt x="1549489" y="562955"/>
                </a:lnTo>
                <a:lnTo>
                  <a:pt x="1894523" y="562955"/>
                </a:lnTo>
                <a:lnTo>
                  <a:pt x="1894523" y="271567"/>
                </a:lnTo>
                <a:lnTo>
                  <a:pt x="1549489" y="271567"/>
                </a:lnTo>
                <a:lnTo>
                  <a:pt x="1549489" y="32603"/>
                </a:lnTo>
                <a:close/>
              </a:path>
            </a:pathLst>
          </a:custGeom>
          <a:noFill/>
          <a:ln>
            <a:noFill/>
          </a:ln>
        </p:spPr>
      </p:pic>
      <p:sp>
        <p:nvSpPr>
          <p:cNvPr id="312" name="Google Shape;312;g10db7334505_5_250"/>
          <p:cNvSpPr txBox="1"/>
          <p:nvPr/>
        </p:nvSpPr>
        <p:spPr>
          <a:xfrm>
            <a:off x="92412" y="435244"/>
            <a:ext cx="26205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ABHISHEK DIXIT  </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Mechanical</a:t>
            </a:r>
            <a:endParaRPr/>
          </a:p>
        </p:txBody>
      </p:sp>
      <p:sp>
        <p:nvSpPr>
          <p:cNvPr id="313" name="Google Shape;313;g10db7334505_5_250"/>
          <p:cNvSpPr txBox="1"/>
          <p:nvPr/>
        </p:nvSpPr>
        <p:spPr>
          <a:xfrm>
            <a:off x="2802891" y="435244"/>
            <a:ext cx="251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AKSHAT SAINI</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EEE</a:t>
            </a:r>
            <a:endParaRPr/>
          </a:p>
        </p:txBody>
      </p:sp>
      <p:sp>
        <p:nvSpPr>
          <p:cNvPr id="314" name="Google Shape;314;g10db7334505_5_250"/>
          <p:cNvSpPr txBox="1"/>
          <p:nvPr/>
        </p:nvSpPr>
        <p:spPr>
          <a:xfrm>
            <a:off x="98539" y="1536265"/>
            <a:ext cx="2706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APOORV ARORA</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EEE</a:t>
            </a:r>
            <a:endParaRPr/>
          </a:p>
        </p:txBody>
      </p:sp>
      <p:sp>
        <p:nvSpPr>
          <p:cNvPr id="315" name="Google Shape;315;g10db7334505_5_250"/>
          <p:cNvSpPr txBox="1"/>
          <p:nvPr/>
        </p:nvSpPr>
        <p:spPr>
          <a:xfrm>
            <a:off x="2802891" y="1504469"/>
            <a:ext cx="2835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DUKSH CHAUHAN  </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EEE</a:t>
            </a:r>
            <a:endParaRPr b="1" i="0" sz="2400" u="none" cap="none" strike="noStrike">
              <a:solidFill>
                <a:srgbClr val="FFFFFF"/>
              </a:solidFill>
              <a:latin typeface="Lato Black"/>
              <a:ea typeface="Lato Black"/>
              <a:cs typeface="Lato Black"/>
              <a:sym typeface="Lato Black"/>
            </a:endParaRPr>
          </a:p>
        </p:txBody>
      </p:sp>
      <p:sp>
        <p:nvSpPr>
          <p:cNvPr id="316" name="Google Shape;316;g10db7334505_5_250"/>
          <p:cNvSpPr txBox="1"/>
          <p:nvPr/>
        </p:nvSpPr>
        <p:spPr>
          <a:xfrm>
            <a:off x="2802891" y="4350453"/>
            <a:ext cx="2876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MANVENDRA SINGH</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Mechanical</a:t>
            </a:r>
            <a:endParaRPr/>
          </a:p>
        </p:txBody>
      </p:sp>
      <p:sp>
        <p:nvSpPr>
          <p:cNvPr id="317" name="Google Shape;317;g10db7334505_5_250"/>
          <p:cNvSpPr txBox="1"/>
          <p:nvPr/>
        </p:nvSpPr>
        <p:spPr>
          <a:xfrm>
            <a:off x="92412" y="5427255"/>
            <a:ext cx="251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NIKSHITHA ELUGU</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Mechanical</a:t>
            </a:r>
            <a:endParaRPr/>
          </a:p>
        </p:txBody>
      </p:sp>
      <p:sp>
        <p:nvSpPr>
          <p:cNvPr id="318" name="Google Shape;318;g10db7334505_5_250"/>
          <p:cNvSpPr txBox="1"/>
          <p:nvPr/>
        </p:nvSpPr>
        <p:spPr>
          <a:xfrm>
            <a:off x="92843" y="4345828"/>
            <a:ext cx="213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PRITI</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Mechanical</a:t>
            </a:r>
            <a:endParaRPr/>
          </a:p>
        </p:txBody>
      </p:sp>
      <p:sp>
        <p:nvSpPr>
          <p:cNvPr id="319" name="Google Shape;319;g10db7334505_5_250"/>
          <p:cNvSpPr txBox="1"/>
          <p:nvPr/>
        </p:nvSpPr>
        <p:spPr>
          <a:xfrm>
            <a:off x="2753999" y="5427255"/>
            <a:ext cx="251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RAJARAM YADAV  </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EEE</a:t>
            </a:r>
            <a:endParaRPr/>
          </a:p>
        </p:txBody>
      </p:sp>
      <p:sp>
        <p:nvSpPr>
          <p:cNvPr id="320" name="Google Shape;320;g10db7334505_5_250"/>
          <p:cNvSpPr txBox="1"/>
          <p:nvPr/>
        </p:nvSpPr>
        <p:spPr>
          <a:xfrm>
            <a:off x="7164630" y="4439261"/>
            <a:ext cx="2273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SATYAM</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Mechanical</a:t>
            </a:r>
            <a:endParaRPr/>
          </a:p>
        </p:txBody>
      </p:sp>
      <p:sp>
        <p:nvSpPr>
          <p:cNvPr id="321" name="Google Shape;321;g10db7334505_5_250"/>
          <p:cNvSpPr txBox="1"/>
          <p:nvPr/>
        </p:nvSpPr>
        <p:spPr>
          <a:xfrm>
            <a:off x="9960486" y="4401674"/>
            <a:ext cx="2273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SHIVAM</a:t>
            </a:r>
            <a:endParaRPr/>
          </a:p>
          <a:p>
            <a:pPr indent="0" lvl="0" marL="0" marR="0" rtl="0" algn="l">
              <a:lnSpc>
                <a:spcPct val="100000"/>
              </a:lnSpc>
              <a:spcBef>
                <a:spcPts val="0"/>
              </a:spcBef>
              <a:spcAft>
                <a:spcPts val="0"/>
              </a:spcAft>
              <a:buClr>
                <a:srgbClr val="FFFFFF"/>
              </a:buClr>
              <a:buSzPts val="2000"/>
              <a:buFont typeface="Lato Black"/>
              <a:buNone/>
            </a:pPr>
            <a:r>
              <a:rPr b="1" i="0" lang="en-US" sz="2000" u="none" cap="none" strike="noStrike">
                <a:solidFill>
                  <a:srgbClr val="FFFFFF"/>
                </a:solidFill>
                <a:latin typeface="Lato Black"/>
                <a:ea typeface="Lato Black"/>
                <a:cs typeface="Lato Black"/>
                <a:sym typeface="Lato Black"/>
              </a:rPr>
              <a:t>Mechanical</a:t>
            </a:r>
            <a:endParaRPr/>
          </a:p>
        </p:txBody>
      </p:sp>
      <p:sp>
        <p:nvSpPr>
          <p:cNvPr id="322" name="Google Shape;322;g10db7334505_5_250"/>
          <p:cNvSpPr txBox="1"/>
          <p:nvPr/>
        </p:nvSpPr>
        <p:spPr>
          <a:xfrm>
            <a:off x="6938909" y="5318015"/>
            <a:ext cx="4014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Lato Black"/>
              <a:buNone/>
            </a:pPr>
            <a:r>
              <a:rPr b="1" i="0" lang="en-US" sz="2400" u="none" cap="none" strike="noStrike">
                <a:solidFill>
                  <a:srgbClr val="FFFFFF"/>
                </a:solidFill>
                <a:latin typeface="Lato Black"/>
                <a:ea typeface="Lato Black"/>
                <a:cs typeface="Lato Black"/>
                <a:sym typeface="Lato Black"/>
              </a:rPr>
              <a:t>FA</a:t>
            </a:r>
            <a:endParaRPr/>
          </a:p>
          <a:p>
            <a:pPr indent="0" lvl="0" marL="0" marR="0" rtl="0" algn="ctr">
              <a:lnSpc>
                <a:spcPct val="100000"/>
              </a:lnSpc>
              <a:spcBef>
                <a:spcPts val="0"/>
              </a:spcBef>
              <a:spcAft>
                <a:spcPts val="0"/>
              </a:spcAft>
              <a:buClr>
                <a:srgbClr val="FFFFFF"/>
              </a:buClr>
              <a:buSzPts val="2400"/>
              <a:buFont typeface="Lato Black"/>
              <a:buNone/>
            </a:pPr>
            <a:r>
              <a:rPr b="1" i="0" lang="en-US" sz="2400" u="none" cap="none" strike="noStrike">
                <a:solidFill>
                  <a:srgbClr val="FFFFFF"/>
                </a:solidFill>
                <a:latin typeface="Lato Black"/>
                <a:ea typeface="Lato Black"/>
                <a:cs typeface="Lato Black"/>
                <a:sym typeface="Lato Black"/>
              </a:rPr>
              <a:t>Dr. T SUDHAKAR</a:t>
            </a:r>
            <a:endParaRPr/>
          </a:p>
          <a:p>
            <a:pPr indent="0" lvl="0" marL="0" marR="0" rtl="0" algn="ctr">
              <a:lnSpc>
                <a:spcPct val="100000"/>
              </a:lnSpc>
              <a:spcBef>
                <a:spcPts val="0"/>
              </a:spcBef>
              <a:spcAft>
                <a:spcPts val="0"/>
              </a:spcAft>
              <a:buClr>
                <a:srgbClr val="FFFFFF"/>
              </a:buClr>
              <a:buSzPts val="2400"/>
              <a:buFont typeface="Lato Black"/>
              <a:buNone/>
            </a:pPr>
            <a:r>
              <a:rPr b="1" i="0" lang="en-US" sz="2400" u="none" cap="none" strike="noStrike">
                <a:solidFill>
                  <a:srgbClr val="FFFFFF"/>
                </a:solidFill>
                <a:latin typeface="Lato Black"/>
                <a:ea typeface="Lato Black"/>
                <a:cs typeface="Lato Black"/>
                <a:sym typeface="Lato Black"/>
              </a:rPr>
              <a:t>Dr. VINOD SINGH YADAV</a:t>
            </a:r>
            <a:endParaRPr/>
          </a:p>
        </p:txBody>
      </p:sp>
      <p:pic>
        <p:nvPicPr>
          <p:cNvPr id="323" name="Google Shape;323;g10db7334505_5_250"/>
          <p:cNvPicPr preferRelativeResize="0"/>
          <p:nvPr/>
        </p:nvPicPr>
        <p:blipFill rotWithShape="1">
          <a:blip r:embed="rId6">
            <a:alphaModFix/>
          </a:blip>
          <a:srcRect b="0" l="0" r="0" t="0"/>
          <a:stretch/>
        </p:blipFill>
        <p:spPr>
          <a:xfrm flipH="1">
            <a:off x="1783189" y="4484634"/>
            <a:ext cx="936000" cy="468000"/>
          </a:xfrm>
          <a:prstGeom prst="rect">
            <a:avLst/>
          </a:prstGeom>
          <a:noFill/>
          <a:ln>
            <a:noFill/>
          </a:ln>
        </p:spPr>
      </p:pic>
      <p:pic>
        <p:nvPicPr>
          <p:cNvPr id="324" name="Google Shape;324;g10db7334505_5_250"/>
          <p:cNvPicPr preferRelativeResize="0"/>
          <p:nvPr/>
        </p:nvPicPr>
        <p:blipFill rotWithShape="1">
          <a:blip r:embed="rId7">
            <a:alphaModFix/>
          </a:blip>
          <a:srcRect b="0" l="0" r="0" t="0"/>
          <a:stretch/>
        </p:blipFill>
        <p:spPr>
          <a:xfrm flipH="1">
            <a:off x="8740682" y="4521617"/>
            <a:ext cx="936000" cy="468000"/>
          </a:xfrm>
          <a:prstGeom prst="rect">
            <a:avLst/>
          </a:prstGeom>
          <a:noFill/>
          <a:ln>
            <a:noFill/>
          </a:ln>
        </p:spPr>
      </p:pic>
      <p:pic>
        <p:nvPicPr>
          <p:cNvPr id="325" name="Google Shape;325;g10db7334505_5_250"/>
          <p:cNvPicPr preferRelativeResize="0"/>
          <p:nvPr/>
        </p:nvPicPr>
        <p:blipFill rotWithShape="1">
          <a:blip r:embed="rId8">
            <a:alphaModFix/>
          </a:blip>
          <a:srcRect b="0" l="0" r="0" t="0"/>
          <a:stretch/>
        </p:blipFill>
        <p:spPr>
          <a:xfrm flipH="1">
            <a:off x="928252" y="2206462"/>
            <a:ext cx="996624" cy="468001"/>
          </a:xfrm>
          <a:prstGeom prst="rect">
            <a:avLst/>
          </a:prstGeom>
          <a:noFill/>
          <a:ln>
            <a:noFill/>
          </a:ln>
        </p:spPr>
      </p:pic>
      <p:pic>
        <p:nvPicPr>
          <p:cNvPr id="326" name="Google Shape;326;g10db7334505_5_250"/>
          <p:cNvPicPr preferRelativeResize="0"/>
          <p:nvPr/>
        </p:nvPicPr>
        <p:blipFill rotWithShape="1">
          <a:blip r:embed="rId9">
            <a:alphaModFix/>
          </a:blip>
          <a:srcRect b="26365" l="12998" r="18877" t="24918"/>
          <a:stretch/>
        </p:blipFill>
        <p:spPr>
          <a:xfrm>
            <a:off x="5416686" y="2889237"/>
            <a:ext cx="1358625" cy="971527"/>
          </a:xfrm>
          <a:prstGeom prst="rect">
            <a:avLst/>
          </a:prstGeom>
          <a:noFill/>
          <a:ln>
            <a:noFill/>
          </a:ln>
        </p:spPr>
      </p:pic>
      <p:pic>
        <p:nvPicPr>
          <p:cNvPr id="327" name="Google Shape;327;g10db7334505_5_250"/>
          <p:cNvPicPr preferRelativeResize="0"/>
          <p:nvPr/>
        </p:nvPicPr>
        <p:blipFill rotWithShape="1">
          <a:blip r:embed="rId10">
            <a:alphaModFix/>
          </a:blip>
          <a:srcRect b="0" l="0" r="0" t="0"/>
          <a:stretch/>
        </p:blipFill>
        <p:spPr>
          <a:xfrm>
            <a:off x="-1718466" y="3085029"/>
            <a:ext cx="1403999" cy="696132"/>
          </a:xfrm>
          <a:prstGeom prst="rect">
            <a:avLst/>
          </a:prstGeom>
          <a:noFill/>
          <a:ln>
            <a:noFill/>
          </a:ln>
        </p:spPr>
      </p:pic>
      <p:pic>
        <p:nvPicPr>
          <p:cNvPr id="328" name="Google Shape;328;g10db7334505_5_250"/>
          <p:cNvPicPr preferRelativeResize="0"/>
          <p:nvPr/>
        </p:nvPicPr>
        <p:blipFill rotWithShape="1">
          <a:blip r:embed="rId11">
            <a:alphaModFix/>
          </a:blip>
          <a:srcRect b="0" l="0" r="0" t="0"/>
          <a:stretch/>
        </p:blipFill>
        <p:spPr>
          <a:xfrm rot="-5400000">
            <a:off x="5333646" y="9343837"/>
            <a:ext cx="1524708" cy="737999"/>
          </a:xfrm>
          <a:prstGeom prst="rect">
            <a:avLst/>
          </a:prstGeom>
          <a:noFill/>
          <a:ln>
            <a:noFill/>
          </a:ln>
        </p:spPr>
      </p:pic>
      <p:pic>
        <p:nvPicPr>
          <p:cNvPr id="329" name="Google Shape;329;g10db7334505_5_250"/>
          <p:cNvPicPr preferRelativeResize="0"/>
          <p:nvPr/>
        </p:nvPicPr>
        <p:blipFill rotWithShape="1">
          <a:blip r:embed="rId12">
            <a:alphaModFix/>
          </a:blip>
          <a:srcRect b="0" l="0" r="0" t="0"/>
          <a:stretch/>
        </p:blipFill>
        <p:spPr>
          <a:xfrm>
            <a:off x="-3562439" y="3069000"/>
            <a:ext cx="1440000" cy="720000"/>
          </a:xfrm>
          <a:prstGeom prst="rect">
            <a:avLst/>
          </a:prstGeom>
          <a:noFill/>
          <a:ln>
            <a:noFill/>
          </a:ln>
        </p:spPr>
      </p:pic>
      <p:pic>
        <p:nvPicPr>
          <p:cNvPr id="330" name="Google Shape;330;g10db7334505_5_250"/>
          <p:cNvPicPr preferRelativeResize="0"/>
          <p:nvPr/>
        </p:nvPicPr>
        <p:blipFill rotWithShape="1">
          <a:blip r:embed="rId13">
            <a:alphaModFix/>
          </a:blip>
          <a:srcRect b="0" l="0" r="0" t="0"/>
          <a:stretch/>
        </p:blipFill>
        <p:spPr>
          <a:xfrm rot="-5400000">
            <a:off x="5358000" y="7166242"/>
            <a:ext cx="1476000" cy="1476000"/>
          </a:xfrm>
          <a:prstGeom prst="rect">
            <a:avLst/>
          </a:prstGeom>
          <a:noFill/>
          <a:ln>
            <a:noFill/>
          </a:ln>
        </p:spPr>
      </p:pic>
      <p:grpSp>
        <p:nvGrpSpPr>
          <p:cNvPr id="331" name="Google Shape;331;g10db7334505_5_250"/>
          <p:cNvGrpSpPr/>
          <p:nvPr/>
        </p:nvGrpSpPr>
        <p:grpSpPr>
          <a:xfrm flipH="1">
            <a:off x="6576000" y="0"/>
            <a:ext cx="5616000" cy="2955600"/>
            <a:chOff x="0" y="-1"/>
            <a:chExt cx="5616000" cy="2955600"/>
          </a:xfrm>
        </p:grpSpPr>
        <p:cxnSp>
          <p:nvCxnSpPr>
            <p:cNvPr id="332" name="Google Shape;332;g10db7334505_5_250"/>
            <p:cNvCxnSpPr/>
            <p:nvPr/>
          </p:nvCxnSpPr>
          <p:spPr>
            <a:xfrm>
              <a:off x="0" y="2937801"/>
              <a:ext cx="5616000" cy="0"/>
            </a:xfrm>
            <a:prstGeom prst="straightConnector1">
              <a:avLst/>
            </a:prstGeom>
            <a:noFill/>
            <a:ln cap="flat" cmpd="sng" w="34925">
              <a:solidFill>
                <a:schemeClr val="lt1"/>
              </a:solidFill>
              <a:prstDash val="solid"/>
              <a:miter lim="800000"/>
              <a:headEnd len="sm" w="sm" type="none"/>
              <a:tailEnd len="sm" w="sm" type="none"/>
            </a:ln>
          </p:spPr>
        </p:cxnSp>
        <p:cxnSp>
          <p:nvCxnSpPr>
            <p:cNvPr id="333" name="Google Shape;333;g10db7334505_5_250"/>
            <p:cNvCxnSpPr/>
            <p:nvPr/>
          </p:nvCxnSpPr>
          <p:spPr>
            <a:xfrm>
              <a:off x="5608399" y="-1"/>
              <a:ext cx="0" cy="2955600"/>
            </a:xfrm>
            <a:prstGeom prst="straightConnector1">
              <a:avLst/>
            </a:prstGeom>
            <a:noFill/>
            <a:ln cap="flat" cmpd="sng" w="34925">
              <a:solidFill>
                <a:schemeClr val="lt1"/>
              </a:solidFill>
              <a:prstDash val="solid"/>
              <a:miter lim="800000"/>
              <a:headEnd len="sm" w="sm" type="none"/>
              <a:tailEnd len="sm" w="sm" type="none"/>
            </a:ln>
          </p:spPr>
        </p:cxnSp>
      </p:grpSp>
      <p:grpSp>
        <p:nvGrpSpPr>
          <p:cNvPr id="334" name="Google Shape;334;g10db7334505_5_250"/>
          <p:cNvGrpSpPr/>
          <p:nvPr/>
        </p:nvGrpSpPr>
        <p:grpSpPr>
          <a:xfrm rot="10800000">
            <a:off x="6576000" y="3902400"/>
            <a:ext cx="5616000" cy="2955600"/>
            <a:chOff x="0" y="-1"/>
            <a:chExt cx="5616000" cy="2955600"/>
          </a:xfrm>
        </p:grpSpPr>
        <p:cxnSp>
          <p:nvCxnSpPr>
            <p:cNvPr id="335" name="Google Shape;335;g10db7334505_5_250"/>
            <p:cNvCxnSpPr/>
            <p:nvPr/>
          </p:nvCxnSpPr>
          <p:spPr>
            <a:xfrm>
              <a:off x="0" y="2937801"/>
              <a:ext cx="5616000" cy="0"/>
            </a:xfrm>
            <a:prstGeom prst="straightConnector1">
              <a:avLst/>
            </a:prstGeom>
            <a:noFill/>
            <a:ln cap="flat" cmpd="sng" w="34925">
              <a:solidFill>
                <a:schemeClr val="lt1"/>
              </a:solidFill>
              <a:prstDash val="solid"/>
              <a:miter lim="800000"/>
              <a:headEnd len="sm" w="sm" type="none"/>
              <a:tailEnd len="sm" w="sm" type="none"/>
            </a:ln>
          </p:spPr>
        </p:cxnSp>
        <p:cxnSp>
          <p:nvCxnSpPr>
            <p:cNvPr id="336" name="Google Shape;336;g10db7334505_5_250"/>
            <p:cNvCxnSpPr/>
            <p:nvPr/>
          </p:nvCxnSpPr>
          <p:spPr>
            <a:xfrm>
              <a:off x="5608399" y="-1"/>
              <a:ext cx="0" cy="2955600"/>
            </a:xfrm>
            <a:prstGeom prst="straightConnector1">
              <a:avLst/>
            </a:prstGeom>
            <a:noFill/>
            <a:ln cap="flat" cmpd="sng" w="34925">
              <a:solidFill>
                <a:schemeClr val="lt1"/>
              </a:solidFill>
              <a:prstDash val="solid"/>
              <a:miter lim="800000"/>
              <a:headEnd len="sm" w="sm" type="none"/>
              <a:tailEnd len="sm" w="sm" type="none"/>
            </a:ln>
          </p:spPr>
        </p:cxnSp>
      </p:grpSp>
      <p:grpSp>
        <p:nvGrpSpPr>
          <p:cNvPr id="337" name="Google Shape;337;g10db7334505_5_250"/>
          <p:cNvGrpSpPr/>
          <p:nvPr/>
        </p:nvGrpSpPr>
        <p:grpSpPr>
          <a:xfrm flipH="1" rot="10800000">
            <a:off x="0" y="3902400"/>
            <a:ext cx="5616000" cy="2955600"/>
            <a:chOff x="0" y="-1"/>
            <a:chExt cx="5616000" cy="2955600"/>
          </a:xfrm>
        </p:grpSpPr>
        <p:cxnSp>
          <p:nvCxnSpPr>
            <p:cNvPr id="338" name="Google Shape;338;g10db7334505_5_250"/>
            <p:cNvCxnSpPr/>
            <p:nvPr/>
          </p:nvCxnSpPr>
          <p:spPr>
            <a:xfrm>
              <a:off x="0" y="2937801"/>
              <a:ext cx="5616000" cy="0"/>
            </a:xfrm>
            <a:prstGeom prst="straightConnector1">
              <a:avLst/>
            </a:prstGeom>
            <a:noFill/>
            <a:ln cap="flat" cmpd="sng" w="34925">
              <a:solidFill>
                <a:schemeClr val="lt1"/>
              </a:solidFill>
              <a:prstDash val="solid"/>
              <a:miter lim="800000"/>
              <a:headEnd len="sm" w="sm" type="none"/>
              <a:tailEnd len="sm" w="sm" type="none"/>
            </a:ln>
          </p:spPr>
        </p:cxnSp>
        <p:cxnSp>
          <p:nvCxnSpPr>
            <p:cNvPr id="339" name="Google Shape;339;g10db7334505_5_250"/>
            <p:cNvCxnSpPr/>
            <p:nvPr/>
          </p:nvCxnSpPr>
          <p:spPr>
            <a:xfrm>
              <a:off x="5608399" y="-1"/>
              <a:ext cx="0" cy="2955600"/>
            </a:xfrm>
            <a:prstGeom prst="straightConnector1">
              <a:avLst/>
            </a:prstGeom>
            <a:noFill/>
            <a:ln cap="flat" cmpd="sng" w="34925">
              <a:solidFill>
                <a:schemeClr val="lt1"/>
              </a:solidFill>
              <a:prstDash val="solid"/>
              <a:miter lim="800000"/>
              <a:headEnd len="sm" w="sm" type="none"/>
              <a:tailEnd len="sm" w="sm"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90" name="Shape 490"/>
        <p:cNvGrpSpPr/>
        <p:nvPr/>
      </p:nvGrpSpPr>
      <p:grpSpPr>
        <a:xfrm>
          <a:off x="0" y="0"/>
          <a:ext cx="0" cy="0"/>
          <a:chOff x="0" y="0"/>
          <a:chExt cx="0" cy="0"/>
        </a:xfrm>
      </p:grpSpPr>
      <p:sp>
        <p:nvSpPr>
          <p:cNvPr id="491" name="Google Shape;491;p17"/>
          <p:cNvSpPr/>
          <p:nvPr/>
        </p:nvSpPr>
        <p:spPr>
          <a:xfrm>
            <a:off x="317500" y="5223548"/>
            <a:ext cx="11874600" cy="191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lt1"/>
                </a:solidFill>
                <a:latin typeface="Arial"/>
                <a:ea typeface="Arial"/>
                <a:cs typeface="Arial"/>
                <a:sym typeface="Arial"/>
              </a:rPr>
              <a:t>Objective:</a:t>
            </a:r>
            <a:endParaRPr b="1" sz="25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rgbClr val="000000"/>
                </a:solidFill>
                <a:latin typeface="Arial"/>
                <a:ea typeface="Arial"/>
                <a:cs typeface="Arial"/>
                <a:sym typeface="Arial"/>
              </a:rPr>
              <a:t>To Construct and design a virtual NIght scene and appropriate road network by considering maximum possible circumstances which leads to accidents </a:t>
            </a:r>
            <a:r>
              <a:rPr lang="en-US" sz="1800"/>
              <a:t>during night</a:t>
            </a:r>
            <a:r>
              <a:rPr lang="en-US" sz="1800">
                <a:solidFill>
                  <a:srgbClr val="000000"/>
                </a:solidFill>
                <a:latin typeface="Arial"/>
                <a:ea typeface="Arial"/>
                <a:cs typeface="Arial"/>
                <a:sym typeface="Arial"/>
              </a:rPr>
              <a:t>, supported by </a:t>
            </a:r>
            <a:r>
              <a:rPr lang="en-US" sz="1800"/>
              <a:t>some </a:t>
            </a:r>
            <a:r>
              <a:rPr lang="en-US" sz="1800">
                <a:solidFill>
                  <a:srgbClr val="000000"/>
                </a:solidFill>
                <a:latin typeface="Arial"/>
                <a:ea typeface="Arial"/>
                <a:cs typeface="Arial"/>
                <a:sym typeface="Arial"/>
              </a:rPr>
              <a:t>possible </a:t>
            </a:r>
            <a:r>
              <a:rPr lang="en-US" sz="1800"/>
              <a:t>T</a:t>
            </a:r>
            <a:r>
              <a:rPr lang="en-US" sz="1800">
                <a:solidFill>
                  <a:srgbClr val="000000"/>
                </a:solidFill>
                <a:latin typeface="Arial"/>
                <a:ea typeface="Arial"/>
                <a:cs typeface="Arial"/>
                <a:sym typeface="Arial"/>
              </a:rPr>
              <a:t>raffic accessories which are available in IPG </a:t>
            </a:r>
            <a:r>
              <a:rPr lang="en-US" sz="1800"/>
              <a:t>C</a:t>
            </a:r>
            <a:r>
              <a:rPr lang="en-US" sz="1800">
                <a:solidFill>
                  <a:srgbClr val="000000"/>
                </a:solidFill>
                <a:latin typeface="Arial"/>
                <a:ea typeface="Arial"/>
                <a:cs typeface="Arial"/>
                <a:sym typeface="Arial"/>
              </a:rPr>
              <a:t>ar</a:t>
            </a:r>
            <a:r>
              <a:rPr lang="en-US" sz="1800"/>
              <a:t>M</a:t>
            </a:r>
            <a:r>
              <a:rPr lang="en-US" sz="1800">
                <a:solidFill>
                  <a:srgbClr val="000000"/>
                </a:solidFill>
                <a:latin typeface="Arial"/>
                <a:ea typeface="Arial"/>
                <a:cs typeface="Arial"/>
                <a:sym typeface="Arial"/>
              </a:rPr>
              <a:t>aker.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95" name="Shape 495"/>
        <p:cNvGrpSpPr/>
        <p:nvPr/>
      </p:nvGrpSpPr>
      <p:grpSpPr>
        <a:xfrm>
          <a:off x="0" y="0"/>
          <a:ext cx="0" cy="0"/>
          <a:chOff x="0" y="0"/>
          <a:chExt cx="0" cy="0"/>
        </a:xfrm>
      </p:grpSpPr>
      <p:sp>
        <p:nvSpPr>
          <p:cNvPr id="496" name="Google Shape;496;p18"/>
          <p:cNvSpPr/>
          <p:nvPr/>
        </p:nvSpPr>
        <p:spPr>
          <a:xfrm>
            <a:off x="431800" y="173101"/>
            <a:ext cx="6096000" cy="704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Approach:</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800">
                <a:solidFill>
                  <a:srgbClr val="000000"/>
                </a:solidFill>
                <a:latin typeface="Times New Roman"/>
                <a:ea typeface="Times New Roman"/>
                <a:cs typeface="Times New Roman"/>
                <a:sym typeface="Times New Roman"/>
              </a:rPr>
              <a:t>The scenario </a:t>
            </a:r>
            <a:r>
              <a:rPr b="1" lang="en-US" sz="1800">
                <a:latin typeface="Times New Roman"/>
                <a:ea typeface="Times New Roman"/>
                <a:cs typeface="Times New Roman"/>
                <a:sym typeface="Times New Roman"/>
              </a:rPr>
              <a:t>is mainly focused towards creating the night scene with less </a:t>
            </a:r>
            <a:r>
              <a:rPr b="1" lang="en-US" sz="1800">
                <a:latin typeface="Times New Roman"/>
                <a:ea typeface="Times New Roman"/>
                <a:cs typeface="Times New Roman"/>
                <a:sym typeface="Times New Roman"/>
              </a:rPr>
              <a:t>crowded</a:t>
            </a:r>
            <a:r>
              <a:rPr b="1" lang="en-US" sz="1800">
                <a:latin typeface="Times New Roman"/>
                <a:ea typeface="Times New Roman"/>
                <a:cs typeface="Times New Roman"/>
                <a:sym typeface="Times New Roman"/>
              </a:rPr>
              <a:t> streets. E</a:t>
            </a:r>
            <a:r>
              <a:rPr b="1" lang="en-US" sz="1800">
                <a:solidFill>
                  <a:srgbClr val="000000"/>
                </a:solidFill>
                <a:latin typeface="Times New Roman"/>
                <a:ea typeface="Times New Roman"/>
                <a:cs typeface="Times New Roman"/>
                <a:sym typeface="Times New Roman"/>
              </a:rPr>
              <a:t>ssentially well lighted broads</a:t>
            </a:r>
            <a:r>
              <a:rPr b="1" lang="en-US" sz="1800">
                <a:latin typeface="Times New Roman"/>
                <a:ea typeface="Times New Roman"/>
                <a:cs typeface="Times New Roman"/>
                <a:sym typeface="Times New Roman"/>
              </a:rPr>
              <a:t>, </a:t>
            </a:r>
            <a:r>
              <a:rPr b="1" lang="en-US" sz="1800">
                <a:solidFill>
                  <a:srgbClr val="000000"/>
                </a:solidFill>
                <a:latin typeface="Times New Roman"/>
                <a:ea typeface="Times New Roman"/>
                <a:cs typeface="Times New Roman"/>
                <a:sym typeface="Times New Roman"/>
              </a:rPr>
              <a:t>spacious </a:t>
            </a:r>
            <a:r>
              <a:rPr b="1" lang="en-US" sz="1800">
                <a:latin typeface="Times New Roman"/>
                <a:ea typeface="Times New Roman"/>
                <a:cs typeface="Times New Roman"/>
                <a:sym typeface="Times New Roman"/>
              </a:rPr>
              <a:t>lanes, </a:t>
            </a:r>
            <a:r>
              <a:rPr b="1" lang="en-US" sz="1800">
                <a:solidFill>
                  <a:srgbClr val="000000"/>
                </a:solidFill>
                <a:latin typeface="Times New Roman"/>
                <a:ea typeface="Times New Roman"/>
                <a:cs typeface="Times New Roman"/>
                <a:sym typeface="Times New Roman"/>
              </a:rPr>
              <a:t>connecting bridges, road markings, navigation boards, road signage has been added. </a:t>
            </a:r>
            <a:endParaRPr b="1"/>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rgbClr val="000000"/>
              </a:buClr>
              <a:buSzPts val="1800"/>
              <a:buFont typeface="Noto Sans Symbols"/>
              <a:buChar char="⮚"/>
            </a:pPr>
            <a:r>
              <a:rPr lang="en-US" sz="1800">
                <a:latin typeface="Times New Roman"/>
                <a:ea typeface="Times New Roman"/>
                <a:cs typeface="Times New Roman"/>
                <a:sym typeface="Times New Roman"/>
              </a:rPr>
              <a:t>P</a:t>
            </a:r>
            <a:r>
              <a:rPr lang="en-US" sz="1800">
                <a:solidFill>
                  <a:srgbClr val="000000"/>
                </a:solidFill>
                <a:latin typeface="Times New Roman"/>
                <a:ea typeface="Times New Roman"/>
                <a:cs typeface="Times New Roman"/>
                <a:sym typeface="Times New Roman"/>
              </a:rPr>
              <a:t>urpose of tackling the problem of Traffic signs, traffic lights cones &amp; speed humps,barrier systems during night</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285750" lvl="0" marL="285750" marR="0" rtl="0" algn="l">
              <a:spcBef>
                <a:spcPts val="0"/>
              </a:spcBef>
              <a:spcAft>
                <a:spcPts val="0"/>
              </a:spcAft>
              <a:buClr>
                <a:srgbClr val="000000"/>
              </a:buClr>
              <a:buSzPts val="1800"/>
              <a:buFont typeface="Noto Sans Symbols"/>
              <a:buChar char="⮚"/>
            </a:pPr>
            <a:r>
              <a:rPr lang="en-US" sz="1800">
                <a:latin typeface="Times New Roman"/>
                <a:ea typeface="Times New Roman"/>
                <a:cs typeface="Times New Roman"/>
                <a:sym typeface="Times New Roman"/>
              </a:rPr>
              <a:t>C</a:t>
            </a:r>
            <a:r>
              <a:rPr lang="en-US" sz="1800">
                <a:solidFill>
                  <a:srgbClr val="000000"/>
                </a:solidFill>
                <a:latin typeface="Times New Roman"/>
                <a:ea typeface="Times New Roman"/>
                <a:cs typeface="Times New Roman"/>
                <a:sym typeface="Times New Roman"/>
              </a:rPr>
              <a:t>ontrolling the speed while crossing the </a:t>
            </a:r>
            <a:r>
              <a:rPr lang="en-US" sz="1800">
                <a:latin typeface="Times New Roman"/>
                <a:ea typeface="Times New Roman"/>
                <a:cs typeface="Times New Roman"/>
                <a:sym typeface="Times New Roman"/>
              </a:rPr>
              <a:t>Residential</a:t>
            </a:r>
            <a:r>
              <a:rPr lang="en-US" sz="1800">
                <a:latin typeface="Times New Roman"/>
                <a:ea typeface="Times New Roman"/>
                <a:cs typeface="Times New Roman"/>
                <a:sym typeface="Times New Roman"/>
              </a:rPr>
              <a:t> </a:t>
            </a:r>
            <a:r>
              <a:rPr lang="en-US" sz="1800">
                <a:solidFill>
                  <a:srgbClr val="000000"/>
                </a:solidFill>
                <a:latin typeface="Times New Roman"/>
                <a:ea typeface="Times New Roman"/>
                <a:cs typeface="Times New Roman"/>
                <a:sym typeface="Times New Roman"/>
              </a:rPr>
              <a:t>area and while crossing the turns and major junctions.</a:t>
            </a:r>
            <a:endParaRPr sz="1800">
              <a:solidFill>
                <a:srgbClr val="000000"/>
              </a:solidFill>
              <a:latin typeface="Times New Roman"/>
              <a:ea typeface="Times New Roman"/>
              <a:cs typeface="Times New Roman"/>
              <a:sym typeface="Times New Roman"/>
            </a:endParaRPr>
          </a:p>
          <a:p>
            <a:pPr indent="-285750" lvl="0" marL="285750" marR="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Shown Accident scenes which </a:t>
            </a:r>
            <a:r>
              <a:rPr lang="en-US" sz="1800">
                <a:latin typeface="Times New Roman"/>
                <a:ea typeface="Times New Roman"/>
                <a:cs typeface="Times New Roman"/>
                <a:sym typeface="Times New Roman"/>
              </a:rPr>
              <a:t>hasn't</a:t>
            </a:r>
            <a:r>
              <a:rPr lang="en-US" sz="1800">
                <a:latin typeface="Times New Roman"/>
                <a:ea typeface="Times New Roman"/>
                <a:cs typeface="Times New Roman"/>
                <a:sym typeface="Times New Roman"/>
              </a:rPr>
              <a:t> been </a:t>
            </a:r>
            <a:r>
              <a:rPr lang="en-US" sz="1800">
                <a:latin typeface="Times New Roman"/>
                <a:ea typeface="Times New Roman"/>
                <a:cs typeface="Times New Roman"/>
                <a:sym typeface="Times New Roman"/>
              </a:rPr>
              <a:t>yet watched out due to night which we can commonly notice.</a:t>
            </a:r>
            <a:endParaRPr sz="1800">
              <a:latin typeface="Times New Roman"/>
              <a:ea typeface="Times New Roman"/>
              <a:cs typeface="Times New Roman"/>
              <a:sym typeface="Times New Roman"/>
            </a:endParaRPr>
          </a:p>
          <a:p>
            <a:pPr indent="-285750" lvl="0" marL="285750" marR="0" rtl="0" algn="l">
              <a:spcBef>
                <a:spcPts val="0"/>
              </a:spcBef>
              <a:spcAft>
                <a:spcPts val="0"/>
              </a:spcAft>
              <a:buClr>
                <a:srgbClr val="000000"/>
              </a:buClr>
              <a:buSzPts val="1800"/>
              <a:buFont typeface="Noto Sans Symbols"/>
              <a:buChar char="⮚"/>
            </a:pPr>
            <a:r>
              <a:rPr lang="en-US" sz="1800">
                <a:latin typeface="Times New Roman"/>
                <a:ea typeface="Times New Roman"/>
                <a:cs typeface="Times New Roman"/>
                <a:sym typeface="Times New Roman"/>
              </a:rPr>
              <a:t>F</a:t>
            </a:r>
            <a:r>
              <a:rPr lang="en-US" sz="1800">
                <a:solidFill>
                  <a:srgbClr val="000000"/>
                </a:solidFill>
                <a:latin typeface="Times New Roman"/>
                <a:ea typeface="Times New Roman"/>
                <a:cs typeface="Times New Roman"/>
                <a:sym typeface="Times New Roman"/>
              </a:rPr>
              <a:t>ollowing all the possible measures to work on the safety of the pedestrians and roadside hindrances.</a:t>
            </a:r>
            <a:endParaRPr sz="1800">
              <a:solidFill>
                <a:srgbClr val="000000"/>
              </a:solidFill>
              <a:latin typeface="Times New Roman"/>
              <a:ea typeface="Times New Roman"/>
              <a:cs typeface="Times New Roman"/>
              <a:sym typeface="Times New Roman"/>
            </a:endParaRPr>
          </a:p>
          <a:p>
            <a:pPr indent="-285750" lvl="0" marL="285750" marR="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User Driving with carefully at has been an highlight of the scenario to avoid the any harm.</a:t>
            </a:r>
            <a:endParaRPr sz="1800">
              <a:latin typeface="Times New Roman"/>
              <a:ea typeface="Times New Roman"/>
              <a:cs typeface="Times New Roman"/>
              <a:sym typeface="Times New Roman"/>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00" name="Shape 500"/>
        <p:cNvGrpSpPr/>
        <p:nvPr/>
      </p:nvGrpSpPr>
      <p:grpSpPr>
        <a:xfrm>
          <a:off x="0" y="0"/>
          <a:ext cx="0" cy="0"/>
          <a:chOff x="0" y="0"/>
          <a:chExt cx="0" cy="0"/>
        </a:xfrm>
      </p:grpSpPr>
      <p:sp>
        <p:nvSpPr>
          <p:cNvPr id="501" name="Google Shape;501;p19"/>
          <p:cNvSpPr/>
          <p:nvPr/>
        </p:nvSpPr>
        <p:spPr>
          <a:xfrm>
            <a:off x="635000" y="3167827"/>
            <a:ext cx="6096000" cy="4368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Ideas and Reference:</a:t>
            </a:r>
            <a:endParaRPr/>
          </a:p>
          <a:p>
            <a:pPr indent="0" lvl="0" marL="0" marR="0" rtl="0" algn="l">
              <a:spcBef>
                <a:spcPts val="0"/>
              </a:spcBef>
              <a:spcAft>
                <a:spcPts val="0"/>
              </a:spcAft>
              <a:buNone/>
            </a:pPr>
            <a:r>
              <a:t/>
            </a:r>
            <a:endParaRPr sz="2600">
              <a:solidFill>
                <a:schemeClr val="lt1"/>
              </a:solidFill>
              <a:latin typeface="Calibri"/>
              <a:ea typeface="Calibri"/>
              <a:cs typeface="Calibri"/>
              <a:sym typeface="Calibri"/>
            </a:endParaRPr>
          </a:p>
          <a:p>
            <a:pPr indent="-273050" lvl="0" marL="285750" marR="0" rtl="0" algn="l">
              <a:spcBef>
                <a:spcPts val="0"/>
              </a:spcBef>
              <a:spcAft>
                <a:spcPts val="0"/>
              </a:spcAft>
              <a:buClr>
                <a:srgbClr val="000000"/>
              </a:buClr>
              <a:buSzPts val="1600"/>
              <a:buFont typeface="Noto Sans Symbols"/>
              <a:buChar char="⮚"/>
            </a:pPr>
            <a:r>
              <a:rPr lang="en-US" sz="1600">
                <a:solidFill>
                  <a:srgbClr val="000000"/>
                </a:solidFill>
                <a:latin typeface="Arial"/>
                <a:ea typeface="Arial"/>
                <a:cs typeface="Arial"/>
                <a:sym typeface="Arial"/>
              </a:rPr>
              <a:t>Profiling road accidents by road category, type of impacting vehicle, type of collision, age of victim, gender and road user category</a:t>
            </a:r>
            <a:r>
              <a:rPr lang="en-US" sz="1600"/>
              <a:t> </a:t>
            </a:r>
            <a:r>
              <a:rPr lang="en-US" sz="900"/>
              <a:t> </a:t>
            </a:r>
            <a:r>
              <a:rPr lang="en-US" sz="1300" u="sng">
                <a:solidFill>
                  <a:srgbClr val="1155CC"/>
                </a:solidFill>
                <a:latin typeface="Arial"/>
                <a:ea typeface="Arial"/>
                <a:cs typeface="Arial"/>
                <a:sym typeface="Arial"/>
                <a:hlinkClick r:id="rId3">
                  <a:extLst>
                    <a:ext uri="{A12FA001-AC4F-418D-AE19-62706E023703}">
                      <ahyp:hlinkClr val="tx"/>
                    </a:ext>
                  </a:extLst>
                </a:hlinkClick>
              </a:rPr>
              <a:t>https://morth.nic.in/sites/default/files/RA_Uploading.pdf</a:t>
            </a:r>
            <a:r>
              <a:rPr lang="en-US" sz="1300" u="sng">
                <a:solidFill>
                  <a:srgbClr val="1155CC"/>
                </a:solidFill>
              </a:rPr>
              <a:t> </a:t>
            </a:r>
            <a:endParaRPr sz="1300" u="sng">
              <a:solidFill>
                <a:srgbClr val="1155CC"/>
              </a:solidFill>
            </a:endParaRPr>
          </a:p>
          <a:p>
            <a:pPr indent="-273050" lvl="0" marL="285750" marR="0" rtl="0" algn="l">
              <a:spcBef>
                <a:spcPts val="0"/>
              </a:spcBef>
              <a:spcAft>
                <a:spcPts val="0"/>
              </a:spcAft>
              <a:buClr>
                <a:srgbClr val="000000"/>
              </a:buClr>
              <a:buSzPts val="1600"/>
              <a:buFont typeface="Noto Sans Symbols"/>
              <a:buChar char="⮚"/>
            </a:pPr>
            <a:r>
              <a:rPr lang="en-US" sz="1600">
                <a:solidFill>
                  <a:srgbClr val="000000"/>
                </a:solidFill>
                <a:latin typeface="Arial"/>
                <a:ea typeface="Arial"/>
                <a:cs typeface="Arial"/>
                <a:sym typeface="Arial"/>
              </a:rPr>
              <a:t>Causes of Road accidents </a:t>
            </a:r>
            <a:r>
              <a:rPr lang="en-US" sz="1600"/>
              <a:t>during night </a:t>
            </a:r>
            <a:r>
              <a:rPr lang="en-US" u="sng">
                <a:solidFill>
                  <a:srgbClr val="1155CC"/>
                </a:solidFill>
                <a:latin typeface="Arial"/>
                <a:ea typeface="Arial"/>
                <a:cs typeface="Arial"/>
                <a:sym typeface="Arial"/>
                <a:hlinkClick r:id="rId4">
                  <a:extLst>
                    <a:ext uri="{A12FA001-AC4F-418D-AE19-62706E023703}">
                      <ahyp:hlinkClr val="tx"/>
                    </a:ext>
                  </a:extLst>
                </a:hlinkClick>
              </a:rPr>
              <a:t>http://jhtransport.gov.in/causes-of-road-accidents.html</a:t>
            </a:r>
            <a:endParaRPr sz="1600"/>
          </a:p>
          <a:p>
            <a:pPr indent="-273050" lvl="0" marL="285750" marR="0" rtl="0" algn="l">
              <a:spcBef>
                <a:spcPts val="0"/>
              </a:spcBef>
              <a:spcAft>
                <a:spcPts val="0"/>
              </a:spcAft>
              <a:buClr>
                <a:srgbClr val="000000"/>
              </a:buClr>
              <a:buSzPts val="1600"/>
              <a:buFont typeface="Noto Sans Symbols"/>
              <a:buChar char="⮚"/>
            </a:pPr>
            <a:r>
              <a:rPr lang="en-US" sz="1600">
                <a:solidFill>
                  <a:srgbClr val="000000"/>
                </a:solidFill>
                <a:latin typeface="Arial"/>
                <a:ea typeface="Arial"/>
                <a:cs typeface="Arial"/>
                <a:sym typeface="Arial"/>
              </a:rPr>
              <a:t>Study conducted by MGM medical College in which it has been told that </a:t>
            </a:r>
            <a:r>
              <a:rPr lang="en-US" sz="1600"/>
              <a:t>when and where</a:t>
            </a:r>
            <a:r>
              <a:rPr lang="en-US" sz="1600">
                <a:solidFill>
                  <a:srgbClr val="000000"/>
                </a:solidFill>
                <a:latin typeface="Arial"/>
                <a:ea typeface="Arial"/>
                <a:cs typeface="Arial"/>
                <a:sym typeface="Arial"/>
              </a:rPr>
              <a:t> accidents often occur. </a:t>
            </a:r>
            <a:endParaRPr sz="1600"/>
          </a:p>
          <a:p>
            <a:pPr indent="-273050" lvl="0" marL="285750" marR="0" rtl="0" algn="l">
              <a:spcBef>
                <a:spcPts val="0"/>
              </a:spcBef>
              <a:spcAft>
                <a:spcPts val="0"/>
              </a:spcAft>
              <a:buClr>
                <a:srgbClr val="000000"/>
              </a:buClr>
              <a:buSzPts val="1600"/>
              <a:buFont typeface="Noto Sans Symbols"/>
              <a:buChar char="⮚"/>
            </a:pPr>
            <a:r>
              <a:rPr lang="en-US" sz="1600">
                <a:solidFill>
                  <a:srgbClr val="000000"/>
                </a:solidFill>
                <a:latin typeface="Arial"/>
                <a:ea typeface="Arial"/>
                <a:cs typeface="Arial"/>
                <a:sym typeface="Arial"/>
              </a:rPr>
              <a:t>Reasons to show why there are so many road accidents in India</a:t>
            </a:r>
            <a:r>
              <a:rPr lang="en-US" sz="1600"/>
              <a:t>.</a:t>
            </a:r>
            <a:endParaRPr sz="1600"/>
          </a:p>
          <a:p>
            <a:pPr indent="-273050" lvl="0" marL="285750" marR="0" rtl="0" algn="l">
              <a:spcBef>
                <a:spcPts val="0"/>
              </a:spcBef>
              <a:spcAft>
                <a:spcPts val="0"/>
              </a:spcAft>
              <a:buSzPts val="1600"/>
              <a:buChar char="⮚"/>
            </a:pPr>
            <a:r>
              <a:rPr lang="en-US" sz="1600"/>
              <a:t>To counter each and every problem a vehicle can face in such a situation.</a:t>
            </a:r>
            <a:endParaRPr sz="1600"/>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5E5E5"/>
        </a:solidFill>
      </p:bgPr>
    </p:bg>
    <p:spTree>
      <p:nvGrpSpPr>
        <p:cNvPr id="505" name="Shape 505"/>
        <p:cNvGrpSpPr/>
        <p:nvPr/>
      </p:nvGrpSpPr>
      <p:grpSpPr>
        <a:xfrm>
          <a:off x="0" y="0"/>
          <a:ext cx="0" cy="0"/>
          <a:chOff x="0" y="0"/>
          <a:chExt cx="0" cy="0"/>
        </a:xfrm>
      </p:grpSpPr>
      <p:pic>
        <p:nvPicPr>
          <p:cNvPr id="506" name="Google Shape;506;p20"/>
          <p:cNvPicPr preferRelativeResize="0"/>
          <p:nvPr/>
        </p:nvPicPr>
        <p:blipFill rotWithShape="1">
          <a:blip r:embed="rId3">
            <a:alphaModFix/>
          </a:blip>
          <a:srcRect b="0" l="4420" r="24930" t="0"/>
          <a:stretch/>
        </p:blipFill>
        <p:spPr>
          <a:xfrm>
            <a:off x="960450" y="0"/>
            <a:ext cx="11244249" cy="6858001"/>
          </a:xfrm>
          <a:prstGeom prst="rect">
            <a:avLst/>
          </a:prstGeom>
          <a:noFill/>
          <a:ln>
            <a:noFill/>
          </a:ln>
        </p:spPr>
      </p:pic>
      <p:sp>
        <p:nvSpPr>
          <p:cNvPr id="507" name="Google Shape;507;p20"/>
          <p:cNvSpPr txBox="1"/>
          <p:nvPr/>
        </p:nvSpPr>
        <p:spPr>
          <a:xfrm>
            <a:off x="412750" y="881102"/>
            <a:ext cx="7455000" cy="270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accent2"/>
                </a:solidFill>
                <a:latin typeface="Calibri"/>
                <a:ea typeface="Calibri"/>
                <a:cs typeface="Calibri"/>
                <a:sym typeface="Calibri"/>
              </a:rPr>
              <a:t>Scenari</a:t>
            </a:r>
            <a:r>
              <a:rPr b="1" lang="en-US" sz="6600">
                <a:solidFill>
                  <a:schemeClr val="accent2"/>
                </a:solidFill>
                <a:latin typeface="Calibri"/>
                <a:ea typeface="Calibri"/>
                <a:cs typeface="Calibri"/>
                <a:sym typeface="Calibri"/>
              </a:rPr>
              <a:t>o-5</a:t>
            </a:r>
            <a:endParaRPr b="1" sz="6600">
              <a:solidFill>
                <a:schemeClr val="accent2"/>
              </a:solidFill>
              <a:latin typeface="Calibri"/>
              <a:ea typeface="Calibri"/>
              <a:cs typeface="Calibri"/>
              <a:sym typeface="Calibri"/>
            </a:endParaRPr>
          </a:p>
          <a:p>
            <a:pPr indent="0" lvl="0" marL="0" marR="0" rtl="0" algn="l">
              <a:spcBef>
                <a:spcPts val="0"/>
              </a:spcBef>
              <a:spcAft>
                <a:spcPts val="0"/>
              </a:spcAft>
              <a:buNone/>
            </a:pPr>
            <a:r>
              <a:rPr b="1" lang="en-US" sz="5000">
                <a:solidFill>
                  <a:schemeClr val="accent2"/>
                </a:solidFill>
                <a:latin typeface="Calibri"/>
                <a:ea typeface="Calibri"/>
                <a:cs typeface="Calibri"/>
                <a:sym typeface="Calibri"/>
              </a:rPr>
              <a:t>(Delhi based</a:t>
            </a:r>
            <a:endParaRPr b="1" sz="5000">
              <a:solidFill>
                <a:schemeClr val="accent2"/>
              </a:solidFill>
              <a:latin typeface="Calibri"/>
              <a:ea typeface="Calibri"/>
              <a:cs typeface="Calibri"/>
              <a:sym typeface="Calibri"/>
            </a:endParaRPr>
          </a:p>
          <a:p>
            <a:pPr indent="0" lvl="0" marL="0" marR="0" rtl="0" algn="l">
              <a:spcBef>
                <a:spcPts val="0"/>
              </a:spcBef>
              <a:spcAft>
                <a:spcPts val="0"/>
              </a:spcAft>
              <a:buNone/>
            </a:pPr>
            <a:r>
              <a:rPr b="1" lang="en-US" sz="5000">
                <a:solidFill>
                  <a:schemeClr val="accent2"/>
                </a:solidFill>
                <a:latin typeface="Calibri"/>
                <a:ea typeface="Calibri"/>
                <a:cs typeface="Calibri"/>
                <a:sym typeface="Calibri"/>
              </a:rPr>
              <a:t> Network</a:t>
            </a:r>
            <a:r>
              <a:rPr b="1" lang="en-US" sz="5400">
                <a:solidFill>
                  <a:schemeClr val="accent2"/>
                </a:solidFill>
                <a:latin typeface="Calibri"/>
                <a:ea typeface="Calibri"/>
                <a:cs typeface="Calibri"/>
                <a:sym typeface="Calibri"/>
              </a:rPr>
              <a:t>)</a:t>
            </a:r>
            <a:endParaRPr b="1" sz="5400">
              <a:solidFill>
                <a:schemeClr val="accent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11" name="Shape 511"/>
        <p:cNvGrpSpPr/>
        <p:nvPr/>
      </p:nvGrpSpPr>
      <p:grpSpPr>
        <a:xfrm>
          <a:off x="0" y="0"/>
          <a:ext cx="0" cy="0"/>
          <a:chOff x="0" y="0"/>
          <a:chExt cx="0" cy="0"/>
        </a:xfrm>
      </p:grpSpPr>
      <p:sp>
        <p:nvSpPr>
          <p:cNvPr id="512" name="Google Shape;512;p21"/>
          <p:cNvSpPr/>
          <p:nvPr/>
        </p:nvSpPr>
        <p:spPr>
          <a:xfrm>
            <a:off x="0" y="5571275"/>
            <a:ext cx="12192000" cy="160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lt1"/>
                </a:solidFill>
                <a:latin typeface="Arial"/>
                <a:ea typeface="Arial"/>
                <a:cs typeface="Arial"/>
                <a:sym typeface="Arial"/>
              </a:rPr>
              <a:t>Objective:</a:t>
            </a:r>
            <a:endParaRPr b="1" sz="2500">
              <a:solidFill>
                <a:schemeClr val="lt1"/>
              </a:solidFill>
            </a:endParaRPr>
          </a:p>
          <a:p>
            <a:pPr indent="0" lvl="0" marL="0" marR="0" rtl="0" algn="l">
              <a:spcBef>
                <a:spcPts val="0"/>
              </a:spcBef>
              <a:spcAft>
                <a:spcPts val="0"/>
              </a:spcAft>
              <a:buNone/>
            </a:pPr>
            <a:r>
              <a:rPr lang="en-US" sz="1800">
                <a:solidFill>
                  <a:srgbClr val="000000"/>
                </a:solidFill>
                <a:latin typeface="Arial"/>
                <a:ea typeface="Arial"/>
                <a:cs typeface="Arial"/>
                <a:sym typeface="Arial"/>
              </a:rPr>
              <a:t>To show and generate a realistic 3D virtual simulated road network</a:t>
            </a:r>
            <a:r>
              <a:rPr lang="en-US" sz="1800">
                <a:solidFill>
                  <a:schemeClr val="dk1"/>
                </a:solidFill>
                <a:latin typeface="Calibri"/>
                <a:ea typeface="Calibri"/>
                <a:cs typeface="Calibri"/>
                <a:sym typeface="Calibri"/>
              </a:rPr>
              <a:t> </a:t>
            </a:r>
            <a:r>
              <a:rPr lang="en-US" sz="1800">
                <a:solidFill>
                  <a:srgbClr val="000000"/>
                </a:solidFill>
                <a:latin typeface="Arial"/>
                <a:ea typeface="Arial"/>
                <a:cs typeface="Arial"/>
                <a:sym typeface="Arial"/>
              </a:rPr>
              <a:t>with some common situations and how to avoid them by following some directive measures. The R</a:t>
            </a:r>
            <a:r>
              <a:rPr lang="en-US" sz="1800"/>
              <a:t>eal </a:t>
            </a:r>
            <a:r>
              <a:rPr lang="en-US" sz="1800">
                <a:solidFill>
                  <a:srgbClr val="000000"/>
                </a:solidFill>
                <a:latin typeface="Arial"/>
                <a:ea typeface="Arial"/>
                <a:cs typeface="Arial"/>
                <a:sym typeface="Arial"/>
              </a:rPr>
              <a:t>Road Network from Delhi AIIMS </a:t>
            </a:r>
            <a:r>
              <a:rPr lang="en-US" sz="1800"/>
              <a:t>has been used in this project.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16" name="Shape 516"/>
        <p:cNvGrpSpPr/>
        <p:nvPr/>
      </p:nvGrpSpPr>
      <p:grpSpPr>
        <a:xfrm>
          <a:off x="0" y="0"/>
          <a:ext cx="0" cy="0"/>
          <a:chOff x="0" y="0"/>
          <a:chExt cx="0" cy="0"/>
        </a:xfrm>
      </p:grpSpPr>
      <p:sp>
        <p:nvSpPr>
          <p:cNvPr id="517" name="Google Shape;517;p22"/>
          <p:cNvSpPr/>
          <p:nvPr/>
        </p:nvSpPr>
        <p:spPr>
          <a:xfrm>
            <a:off x="228600" y="202200"/>
            <a:ext cx="6096000" cy="694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Approach:</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In  this scenario we have mainly focused on the road networks and this particular road network represents a block near to AIIMS DELHI.</a:t>
            </a:r>
            <a:endParaRPr b="1"/>
          </a:p>
          <a:p>
            <a:pPr indent="0" lvl="0" marL="0" marR="0" rtl="0" algn="l">
              <a:spcBef>
                <a:spcPts val="0"/>
              </a:spcBef>
              <a:spcAft>
                <a:spcPts val="0"/>
              </a:spcAft>
              <a:buNone/>
            </a:pPr>
            <a:r>
              <a:rPr b="1" lang="en-US" sz="1800">
                <a:solidFill>
                  <a:schemeClr val="dk1"/>
                </a:solidFill>
                <a:latin typeface="Calibri"/>
                <a:ea typeface="Calibri"/>
                <a:cs typeface="Calibri"/>
                <a:sym typeface="Calibri"/>
              </a:rPr>
              <a:t>The reason behind the selection of this scene was to focus on the issue that the major issue of traffic congestion  and traffic issues can be avoided as done in the scenario.</a:t>
            </a:r>
            <a:endParaRPr b="1"/>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Building a road network which has flyovers, ring roads, major four-lane highways, ramps and many more.</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a:t>
            </a:r>
            <a:r>
              <a:rPr lang="en-US" sz="1800">
                <a:solidFill>
                  <a:schemeClr val="dk1"/>
                </a:solidFill>
                <a:latin typeface="Calibri"/>
                <a:ea typeface="Calibri"/>
                <a:cs typeface="Calibri"/>
                <a:sym typeface="Calibri"/>
              </a:rPr>
              <a:t>ajor Approach was to work on real network and think of the ideas in order to improve its efficiency in terms of road safety.</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Showing speed bumps and traffic lights/signs for avoiding any sort of accidents and collisions.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Including parking lanes near the highways so that it could give enough space to  the other vehicles or could help in reducing the traffic congestion during peak hours.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By including steep curves and slopes which could be a reason behind accidents, thus our vehicle reduce its speed by almost 70% while crossing such curves.</a:t>
            </a:r>
            <a:endParaRPr sz="18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21" name="Shape 521"/>
        <p:cNvGrpSpPr/>
        <p:nvPr/>
      </p:nvGrpSpPr>
      <p:grpSpPr>
        <a:xfrm>
          <a:off x="0" y="0"/>
          <a:ext cx="0" cy="0"/>
          <a:chOff x="0" y="0"/>
          <a:chExt cx="0" cy="0"/>
        </a:xfrm>
      </p:grpSpPr>
      <p:sp>
        <p:nvSpPr>
          <p:cNvPr id="522" name="Google Shape;522;p23"/>
          <p:cNvSpPr/>
          <p:nvPr/>
        </p:nvSpPr>
        <p:spPr>
          <a:xfrm>
            <a:off x="469900" y="3218379"/>
            <a:ext cx="6096000" cy="276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Ideas and References: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rPr>
              <a:t>We have created this type of scenario because it is based on a real route which actually exists in India</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rPr>
              <a:t>We got the idea to make such a route in this scenario from Google Maps. And we read the data of accidents of a block near Delhi AIIMS Hospital</a:t>
            </a:r>
            <a:endParaRPr sz="1800">
              <a:solidFill>
                <a:srgbClr val="000000"/>
              </a:solidFill>
            </a:endParaRPr>
          </a:p>
          <a:p>
            <a:pPr indent="-285750" lvl="0" marL="285750" marR="0" rtl="0" algn="l">
              <a:spcBef>
                <a:spcPts val="0"/>
              </a:spcBef>
              <a:spcAft>
                <a:spcPts val="0"/>
              </a:spcAft>
              <a:buClr>
                <a:srgbClr val="000000"/>
              </a:buClr>
              <a:buSzPts val="1800"/>
              <a:buFont typeface="Noto Sans Symbols"/>
              <a:buChar char="⮚"/>
            </a:pPr>
            <a:r>
              <a:rPr lang="en-US" sz="1800">
                <a:solidFill>
                  <a:schemeClr val="dk1"/>
                </a:solidFill>
              </a:rPr>
              <a:t>As we know that in areas like Delhi where traffic jam is a major problem which causes other difficulties. So we found an important aspect to make a scenario over such a place</a:t>
            </a:r>
            <a:r>
              <a:rPr lang="en-US" sz="1800">
                <a:solidFill>
                  <a:srgbClr val="000000"/>
                </a:solidFill>
              </a:rPr>
              <a:t> </a:t>
            </a:r>
            <a:endParaRPr sz="1800"/>
          </a:p>
          <a:p>
            <a:pPr indent="0" lvl="0" marL="0" marR="0" rtl="0" algn="l">
              <a:spcBef>
                <a:spcPts val="0"/>
              </a:spcBef>
              <a:spcAft>
                <a:spcPts val="0"/>
              </a:spcAft>
              <a:buNone/>
            </a:pPr>
            <a:r>
              <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b="1" sz="18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24"/>
          <p:cNvPicPr preferRelativeResize="0"/>
          <p:nvPr/>
        </p:nvPicPr>
        <p:blipFill rotWithShape="1">
          <a:blip r:embed="rId3">
            <a:alphaModFix/>
          </a:blip>
          <a:srcRect b="0" l="0" r="0" t="0"/>
          <a:stretch/>
        </p:blipFill>
        <p:spPr>
          <a:xfrm>
            <a:off x="-1211099" y="0"/>
            <a:ext cx="14614198" cy="6858000"/>
          </a:xfrm>
          <a:prstGeom prst="rect">
            <a:avLst/>
          </a:prstGeom>
          <a:noFill/>
          <a:ln>
            <a:noFill/>
          </a:ln>
        </p:spPr>
      </p:pic>
      <p:sp>
        <p:nvSpPr>
          <p:cNvPr id="528" name="Google Shape;528;p24"/>
          <p:cNvSpPr/>
          <p:nvPr/>
        </p:nvSpPr>
        <p:spPr>
          <a:xfrm>
            <a:off x="2745076" y="2382559"/>
            <a:ext cx="6701848" cy="20928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600">
                <a:solidFill>
                  <a:srgbClr val="DF415B"/>
                </a:solidFill>
                <a:latin typeface="Calibri"/>
                <a:ea typeface="Calibri"/>
                <a:cs typeface="Calibri"/>
                <a:sym typeface="Calibri"/>
              </a:rPr>
              <a:t>Scenario 6</a:t>
            </a:r>
            <a:endParaRPr/>
          </a:p>
          <a:p>
            <a:pPr indent="0" lvl="0" marL="0" marR="0" rtl="0" algn="ctr">
              <a:spcBef>
                <a:spcPts val="0"/>
              </a:spcBef>
              <a:spcAft>
                <a:spcPts val="0"/>
              </a:spcAft>
              <a:buNone/>
            </a:pPr>
            <a:r>
              <a:rPr b="1" lang="en-US" sz="3200">
                <a:solidFill>
                  <a:srgbClr val="DF415B"/>
                </a:solidFill>
                <a:latin typeface="Calibri"/>
                <a:ea typeface="Calibri"/>
                <a:cs typeface="Calibri"/>
                <a:sym typeface="Calibri"/>
              </a:rPr>
              <a:t>( </a:t>
            </a:r>
            <a:r>
              <a:rPr b="1" lang="en-US" sz="3200">
                <a:solidFill>
                  <a:srgbClr val="DF415B"/>
                </a:solidFill>
                <a:latin typeface="Calibri"/>
                <a:ea typeface="Calibri"/>
                <a:cs typeface="Calibri"/>
                <a:sym typeface="Calibri"/>
              </a:rPr>
              <a:t>Domestic colony connecting the Highway )</a:t>
            </a:r>
            <a:endParaRPr sz="9600">
              <a:solidFill>
                <a:srgbClr val="DF415B"/>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415B"/>
        </a:solidFill>
      </p:bgPr>
    </p:bg>
    <p:spTree>
      <p:nvGrpSpPr>
        <p:cNvPr id="532" name="Shape 532"/>
        <p:cNvGrpSpPr/>
        <p:nvPr/>
      </p:nvGrpSpPr>
      <p:grpSpPr>
        <a:xfrm>
          <a:off x="0" y="0"/>
          <a:ext cx="0" cy="0"/>
          <a:chOff x="0" y="0"/>
          <a:chExt cx="0" cy="0"/>
        </a:xfrm>
      </p:grpSpPr>
      <p:sp>
        <p:nvSpPr>
          <p:cNvPr id="533" name="Google Shape;533;p25"/>
          <p:cNvSpPr/>
          <p:nvPr/>
        </p:nvSpPr>
        <p:spPr>
          <a:xfrm>
            <a:off x="0" y="5344822"/>
            <a:ext cx="12192000" cy="190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chemeClr val="lt1"/>
                </a:solidFill>
                <a:latin typeface="Arial"/>
                <a:ea typeface="Arial"/>
                <a:cs typeface="Arial"/>
                <a:sym typeface="Arial"/>
              </a:rPr>
              <a:t>OBJECTIVE:</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rgbClr val="000000"/>
                </a:solidFill>
                <a:latin typeface="Arial"/>
                <a:ea typeface="Arial"/>
                <a:cs typeface="Arial"/>
                <a:sym typeface="Arial"/>
              </a:rPr>
              <a:t>To generate and devise a 3D virtual model of street and highway infrastructure with some usual impediments and how to evade them by upgrading the Indian road networks, by means of ipg </a:t>
            </a:r>
            <a:r>
              <a:rPr lang="en-US" sz="1800"/>
              <a:t>C</a:t>
            </a:r>
            <a:r>
              <a:rPr lang="en-US" sz="1800">
                <a:solidFill>
                  <a:srgbClr val="000000"/>
                </a:solidFill>
                <a:latin typeface="Arial"/>
                <a:ea typeface="Arial"/>
                <a:cs typeface="Arial"/>
                <a:sym typeface="Arial"/>
              </a:rPr>
              <a:t>ar</a:t>
            </a:r>
            <a:r>
              <a:rPr lang="en-US" sz="1800"/>
              <a:t>M</a:t>
            </a:r>
            <a:r>
              <a:rPr lang="en-US" sz="1800">
                <a:solidFill>
                  <a:srgbClr val="000000"/>
                </a:solidFill>
                <a:latin typeface="Arial"/>
                <a:ea typeface="Arial"/>
                <a:cs typeface="Arial"/>
                <a:sym typeface="Arial"/>
              </a:rPr>
              <a:t>aker</a:t>
            </a:r>
            <a:r>
              <a:rPr lang="en-US" sz="1800"/>
              <a:t> and To counter real life road obstacles during a </a:t>
            </a:r>
            <a:r>
              <a:rPr lang="en-US" sz="1800"/>
              <a:t>residential</a:t>
            </a:r>
            <a:r>
              <a:rPr lang="en-US" sz="1800"/>
              <a:t> travel.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415B"/>
        </a:solidFill>
      </p:bgPr>
    </p:bg>
    <p:spTree>
      <p:nvGrpSpPr>
        <p:cNvPr id="537" name="Shape 537"/>
        <p:cNvGrpSpPr/>
        <p:nvPr/>
      </p:nvGrpSpPr>
      <p:grpSpPr>
        <a:xfrm>
          <a:off x="0" y="0"/>
          <a:ext cx="0" cy="0"/>
          <a:chOff x="0" y="0"/>
          <a:chExt cx="0" cy="0"/>
        </a:xfrm>
      </p:grpSpPr>
      <p:sp>
        <p:nvSpPr>
          <p:cNvPr id="538" name="Google Shape;538;p26"/>
          <p:cNvSpPr/>
          <p:nvPr/>
        </p:nvSpPr>
        <p:spPr>
          <a:xfrm>
            <a:off x="393700" y="358101"/>
            <a:ext cx="6096000" cy="70173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APPROACH:</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br>
              <a:rPr b="1" lang="en-US" sz="1800">
                <a:solidFill>
                  <a:schemeClr val="dk1"/>
                </a:solidFill>
                <a:latin typeface="Calibri"/>
                <a:ea typeface="Calibri"/>
                <a:cs typeface="Calibri"/>
                <a:sym typeface="Calibri"/>
              </a:rPr>
            </a:br>
            <a:r>
              <a:rPr b="1" lang="en-US" sz="2000">
                <a:solidFill>
                  <a:srgbClr val="000000"/>
                </a:solidFill>
              </a:rPr>
              <a:t>In this scenario we worked on a  very different approach to avoid major accidents while overtaking a vehicle or and road objects and by improving the Indian  road networks . </a:t>
            </a:r>
            <a:endParaRPr b="1" sz="2000">
              <a:solidFill>
                <a:srgbClr val="000000"/>
              </a:solidFil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Improving the road infrastructure by adding parking lanes ,flyovers ,tunnels ,bridges , footpaths for the pedestrians, speed breakers before schools or important buildings.</a:t>
            </a:r>
            <a:endParaRPr/>
          </a:p>
          <a:p>
            <a:pPr indent="-285750" lvl="0" marL="285750" marR="0" rtl="0" algn="l">
              <a:spcBef>
                <a:spcPts val="0"/>
              </a:spcBef>
              <a:spcAft>
                <a:spcPts val="0"/>
              </a:spcAft>
              <a:buClr>
                <a:srgbClr val="000000"/>
              </a:buClr>
              <a:buSzPts val="1800"/>
              <a:buFont typeface="Noto Sans Symbols"/>
              <a:buChar char="⮚"/>
            </a:pPr>
            <a:r>
              <a:rPr lang="en-US" sz="1800"/>
              <a:t>U</a:t>
            </a:r>
            <a:r>
              <a:rPr lang="en-US" sz="1800">
                <a:solidFill>
                  <a:srgbClr val="000000"/>
                </a:solidFill>
                <a:latin typeface="Arial"/>
                <a:ea typeface="Arial"/>
                <a:cs typeface="Arial"/>
                <a:sym typeface="Arial"/>
              </a:rPr>
              <a:t>sing proper barricades for defining the construction area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rgbClr val="000000"/>
              </a:buClr>
              <a:buSzPts val="1800"/>
              <a:buFont typeface="Noto Sans Symbols"/>
              <a:buChar char="⮚"/>
            </a:pPr>
            <a:r>
              <a:rPr lang="en-US" sz="1800"/>
              <a:t>T</a:t>
            </a:r>
            <a:r>
              <a:rPr lang="en-US" sz="1800">
                <a:solidFill>
                  <a:srgbClr val="000000"/>
                </a:solidFill>
                <a:latin typeface="Arial"/>
                <a:ea typeface="Arial"/>
                <a:cs typeface="Arial"/>
                <a:sym typeface="Arial"/>
              </a:rPr>
              <a:t>aking special care of the traffic signs and ensuring road safety in every way possible.</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In this scenario we tried covering all the objects on the road and made them view as boxes to our car sensors so that we could maintain a good distance while crossing them hence working on major causes of accidents.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66000">
              <a:srgbClr val="1E4E79"/>
            </a:gs>
            <a:gs pos="90000">
              <a:srgbClr val="B3D1EC"/>
            </a:gs>
            <a:gs pos="100000">
              <a:srgbClr val="CCE0F2"/>
            </a:gs>
          </a:gsLst>
          <a:lin ang="5400012" scaled="0"/>
        </a:gradFill>
      </p:bgPr>
    </p:bg>
    <p:spTree>
      <p:nvGrpSpPr>
        <p:cNvPr id="343" name="Shape 343"/>
        <p:cNvGrpSpPr/>
        <p:nvPr/>
      </p:nvGrpSpPr>
      <p:grpSpPr>
        <a:xfrm>
          <a:off x="0" y="0"/>
          <a:ext cx="0" cy="0"/>
          <a:chOff x="0" y="0"/>
          <a:chExt cx="0" cy="0"/>
        </a:xfrm>
      </p:grpSpPr>
      <p:sp>
        <p:nvSpPr>
          <p:cNvPr id="344" name="Google Shape;344;p2"/>
          <p:cNvSpPr/>
          <p:nvPr/>
        </p:nvSpPr>
        <p:spPr>
          <a:xfrm>
            <a:off x="0" y="0"/>
            <a:ext cx="12192000" cy="6858000"/>
          </a:xfrm>
          <a:custGeom>
            <a:rect b="b" l="l" r="r" t="t"/>
            <a:pathLst>
              <a:path extrusionOk="0" h="6858000" w="12192000">
                <a:moveTo>
                  <a:pt x="5466000" y="0"/>
                </a:moveTo>
                <a:lnTo>
                  <a:pt x="6726000" y="0"/>
                </a:lnTo>
                <a:lnTo>
                  <a:pt x="6726000" y="2799000"/>
                </a:lnTo>
                <a:lnTo>
                  <a:pt x="12192000" y="2799000"/>
                </a:lnTo>
                <a:lnTo>
                  <a:pt x="12192000" y="4059000"/>
                </a:lnTo>
                <a:lnTo>
                  <a:pt x="6726000" y="4059000"/>
                </a:lnTo>
                <a:lnTo>
                  <a:pt x="6726000" y="6858000"/>
                </a:lnTo>
                <a:lnTo>
                  <a:pt x="5466000" y="6858000"/>
                </a:lnTo>
                <a:lnTo>
                  <a:pt x="5466000" y="4059000"/>
                </a:lnTo>
                <a:lnTo>
                  <a:pt x="0" y="4059000"/>
                </a:lnTo>
                <a:lnTo>
                  <a:pt x="0" y="2799000"/>
                </a:lnTo>
                <a:lnTo>
                  <a:pt x="5466000" y="279900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45" name="Google Shape;345;p2"/>
          <p:cNvGrpSpPr/>
          <p:nvPr/>
        </p:nvGrpSpPr>
        <p:grpSpPr>
          <a:xfrm>
            <a:off x="0" y="-1"/>
            <a:ext cx="5524579" cy="2872800"/>
            <a:chOff x="0" y="-1"/>
            <a:chExt cx="5524579" cy="2872800"/>
          </a:xfrm>
        </p:grpSpPr>
        <p:cxnSp>
          <p:nvCxnSpPr>
            <p:cNvPr id="346" name="Google Shape;346;p2"/>
            <p:cNvCxnSpPr/>
            <p:nvPr/>
          </p:nvCxnSpPr>
          <p:spPr>
            <a:xfrm>
              <a:off x="0" y="2853981"/>
              <a:ext cx="5508000" cy="0"/>
            </a:xfrm>
            <a:prstGeom prst="straightConnector1">
              <a:avLst/>
            </a:prstGeom>
            <a:noFill/>
            <a:ln cap="flat" cmpd="sng" w="34925">
              <a:solidFill>
                <a:schemeClr val="lt1"/>
              </a:solidFill>
              <a:prstDash val="solid"/>
              <a:miter lim="800000"/>
              <a:headEnd len="sm" w="sm" type="none"/>
              <a:tailEnd len="sm" w="sm" type="none"/>
            </a:ln>
          </p:spPr>
        </p:cxnSp>
        <p:cxnSp>
          <p:nvCxnSpPr>
            <p:cNvPr id="347" name="Google Shape;347;p2"/>
            <p:cNvCxnSpPr/>
            <p:nvPr/>
          </p:nvCxnSpPr>
          <p:spPr>
            <a:xfrm>
              <a:off x="5524579" y="-1"/>
              <a:ext cx="0" cy="2872800"/>
            </a:xfrm>
            <a:prstGeom prst="straightConnector1">
              <a:avLst/>
            </a:prstGeom>
            <a:noFill/>
            <a:ln cap="flat" cmpd="sng" w="34925">
              <a:solidFill>
                <a:schemeClr val="lt1"/>
              </a:solidFill>
              <a:prstDash val="solid"/>
              <a:miter lim="800000"/>
              <a:headEnd len="sm" w="sm" type="none"/>
              <a:tailEnd len="sm" w="sm" type="none"/>
            </a:ln>
          </p:spPr>
        </p:cxnSp>
      </p:grpSp>
      <p:sp>
        <p:nvSpPr>
          <p:cNvPr id="348" name="Google Shape;348;p2"/>
          <p:cNvSpPr/>
          <p:nvPr/>
        </p:nvSpPr>
        <p:spPr>
          <a:xfrm>
            <a:off x="0"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9" name="Google Shape;349;p2"/>
          <p:cNvSpPr/>
          <p:nvPr/>
        </p:nvSpPr>
        <p:spPr>
          <a:xfrm>
            <a:off x="1623429"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0" name="Google Shape;350;p2"/>
          <p:cNvSpPr/>
          <p:nvPr/>
        </p:nvSpPr>
        <p:spPr>
          <a:xfrm>
            <a:off x="3246858"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1" name="Google Shape;351;p2"/>
          <p:cNvSpPr/>
          <p:nvPr/>
        </p:nvSpPr>
        <p:spPr>
          <a:xfrm>
            <a:off x="9740574"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2" name="Google Shape;352;p2"/>
          <p:cNvSpPr/>
          <p:nvPr/>
        </p:nvSpPr>
        <p:spPr>
          <a:xfrm>
            <a:off x="11364000"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3" name="Google Shape;353;p2"/>
          <p:cNvSpPr/>
          <p:nvPr/>
        </p:nvSpPr>
        <p:spPr>
          <a:xfrm>
            <a:off x="8117145" y="3375000"/>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4" name="Google Shape;354;p2"/>
          <p:cNvSpPr/>
          <p:nvPr/>
        </p:nvSpPr>
        <p:spPr>
          <a:xfrm rot="5400000">
            <a:off x="5682000" y="361728"/>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5" name="Google Shape;355;p2"/>
          <p:cNvSpPr/>
          <p:nvPr/>
        </p:nvSpPr>
        <p:spPr>
          <a:xfrm rot="5400000">
            <a:off x="5682000" y="5182964"/>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6" name="Google Shape;356;p2"/>
          <p:cNvSpPr/>
          <p:nvPr/>
        </p:nvSpPr>
        <p:spPr>
          <a:xfrm rot="5400000">
            <a:off x="5682000" y="6388272"/>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7" name="Google Shape;357;p2"/>
          <p:cNvSpPr/>
          <p:nvPr/>
        </p:nvSpPr>
        <p:spPr>
          <a:xfrm rot="5400000">
            <a:off x="5682000" y="1567037"/>
            <a:ext cx="828000" cy="10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58" name="Google Shape;358;p2"/>
          <p:cNvGrpSpPr/>
          <p:nvPr/>
        </p:nvGrpSpPr>
        <p:grpSpPr>
          <a:xfrm flipH="1" rot="10800000">
            <a:off x="0" y="3985200"/>
            <a:ext cx="5524579" cy="2872800"/>
            <a:chOff x="0" y="-1"/>
            <a:chExt cx="5524579" cy="2872800"/>
          </a:xfrm>
        </p:grpSpPr>
        <p:cxnSp>
          <p:nvCxnSpPr>
            <p:cNvPr id="359" name="Google Shape;359;p2"/>
            <p:cNvCxnSpPr/>
            <p:nvPr/>
          </p:nvCxnSpPr>
          <p:spPr>
            <a:xfrm>
              <a:off x="0" y="2853981"/>
              <a:ext cx="5508000" cy="0"/>
            </a:xfrm>
            <a:prstGeom prst="straightConnector1">
              <a:avLst/>
            </a:prstGeom>
            <a:noFill/>
            <a:ln cap="flat" cmpd="sng" w="34925">
              <a:solidFill>
                <a:schemeClr val="lt1"/>
              </a:solidFill>
              <a:prstDash val="solid"/>
              <a:miter lim="800000"/>
              <a:headEnd len="sm" w="sm" type="none"/>
              <a:tailEnd len="sm" w="sm" type="none"/>
            </a:ln>
          </p:spPr>
        </p:cxnSp>
        <p:cxnSp>
          <p:nvCxnSpPr>
            <p:cNvPr id="360" name="Google Shape;360;p2"/>
            <p:cNvCxnSpPr/>
            <p:nvPr/>
          </p:nvCxnSpPr>
          <p:spPr>
            <a:xfrm>
              <a:off x="5524579" y="-1"/>
              <a:ext cx="0" cy="2872800"/>
            </a:xfrm>
            <a:prstGeom prst="straightConnector1">
              <a:avLst/>
            </a:prstGeom>
            <a:noFill/>
            <a:ln cap="flat" cmpd="sng" w="34925">
              <a:solidFill>
                <a:schemeClr val="lt1"/>
              </a:solidFill>
              <a:prstDash val="solid"/>
              <a:miter lim="800000"/>
              <a:headEnd len="sm" w="sm" type="none"/>
              <a:tailEnd len="sm" w="sm" type="none"/>
            </a:ln>
          </p:spPr>
        </p:cxnSp>
      </p:grpSp>
      <p:grpSp>
        <p:nvGrpSpPr>
          <p:cNvPr id="361" name="Google Shape;361;p2"/>
          <p:cNvGrpSpPr/>
          <p:nvPr/>
        </p:nvGrpSpPr>
        <p:grpSpPr>
          <a:xfrm flipH="1">
            <a:off x="6667421" y="0"/>
            <a:ext cx="5524579" cy="2872800"/>
            <a:chOff x="0" y="-1"/>
            <a:chExt cx="5524579" cy="2872800"/>
          </a:xfrm>
        </p:grpSpPr>
        <p:cxnSp>
          <p:nvCxnSpPr>
            <p:cNvPr id="362" name="Google Shape;362;p2"/>
            <p:cNvCxnSpPr/>
            <p:nvPr/>
          </p:nvCxnSpPr>
          <p:spPr>
            <a:xfrm>
              <a:off x="0" y="2853981"/>
              <a:ext cx="5508000" cy="0"/>
            </a:xfrm>
            <a:prstGeom prst="straightConnector1">
              <a:avLst/>
            </a:prstGeom>
            <a:noFill/>
            <a:ln cap="flat" cmpd="sng" w="34925">
              <a:solidFill>
                <a:schemeClr val="lt1"/>
              </a:solidFill>
              <a:prstDash val="solid"/>
              <a:miter lim="800000"/>
              <a:headEnd len="sm" w="sm" type="none"/>
              <a:tailEnd len="sm" w="sm" type="none"/>
            </a:ln>
          </p:spPr>
        </p:cxnSp>
        <p:cxnSp>
          <p:nvCxnSpPr>
            <p:cNvPr id="363" name="Google Shape;363;p2"/>
            <p:cNvCxnSpPr/>
            <p:nvPr/>
          </p:nvCxnSpPr>
          <p:spPr>
            <a:xfrm>
              <a:off x="5524579" y="-1"/>
              <a:ext cx="0" cy="2872800"/>
            </a:xfrm>
            <a:prstGeom prst="straightConnector1">
              <a:avLst/>
            </a:prstGeom>
            <a:noFill/>
            <a:ln cap="flat" cmpd="sng" w="34925">
              <a:solidFill>
                <a:schemeClr val="lt1"/>
              </a:solidFill>
              <a:prstDash val="solid"/>
              <a:miter lim="800000"/>
              <a:headEnd len="sm" w="sm" type="none"/>
              <a:tailEnd len="sm" w="sm" type="none"/>
            </a:ln>
          </p:spPr>
        </p:cxnSp>
      </p:grpSp>
      <p:grpSp>
        <p:nvGrpSpPr>
          <p:cNvPr id="364" name="Google Shape;364;p2"/>
          <p:cNvGrpSpPr/>
          <p:nvPr/>
        </p:nvGrpSpPr>
        <p:grpSpPr>
          <a:xfrm rot="10800000">
            <a:off x="6667421" y="3985200"/>
            <a:ext cx="5524579" cy="2872800"/>
            <a:chOff x="0" y="-1"/>
            <a:chExt cx="5524579" cy="2872800"/>
          </a:xfrm>
        </p:grpSpPr>
        <p:cxnSp>
          <p:nvCxnSpPr>
            <p:cNvPr id="365" name="Google Shape;365;p2"/>
            <p:cNvCxnSpPr/>
            <p:nvPr/>
          </p:nvCxnSpPr>
          <p:spPr>
            <a:xfrm>
              <a:off x="0" y="2853981"/>
              <a:ext cx="5508000" cy="0"/>
            </a:xfrm>
            <a:prstGeom prst="straightConnector1">
              <a:avLst/>
            </a:prstGeom>
            <a:noFill/>
            <a:ln cap="flat" cmpd="sng" w="34925">
              <a:solidFill>
                <a:schemeClr val="lt1"/>
              </a:solidFill>
              <a:prstDash val="solid"/>
              <a:miter lim="800000"/>
              <a:headEnd len="sm" w="sm" type="none"/>
              <a:tailEnd len="sm" w="sm" type="none"/>
            </a:ln>
          </p:spPr>
        </p:cxnSp>
        <p:cxnSp>
          <p:nvCxnSpPr>
            <p:cNvPr id="366" name="Google Shape;366;p2"/>
            <p:cNvCxnSpPr/>
            <p:nvPr/>
          </p:nvCxnSpPr>
          <p:spPr>
            <a:xfrm>
              <a:off x="5524579" y="-1"/>
              <a:ext cx="0" cy="2872800"/>
            </a:xfrm>
            <a:prstGeom prst="straightConnector1">
              <a:avLst/>
            </a:prstGeom>
            <a:noFill/>
            <a:ln cap="flat" cmpd="sng" w="34925">
              <a:solidFill>
                <a:schemeClr val="lt1"/>
              </a:solidFill>
              <a:prstDash val="solid"/>
              <a:miter lim="800000"/>
              <a:headEnd len="sm" w="sm" type="none"/>
              <a:tailEnd len="sm" w="sm" type="none"/>
            </a:ln>
          </p:spPr>
        </p:cxnSp>
      </p:grpSp>
      <p:pic>
        <p:nvPicPr>
          <p:cNvPr id="367" name="Google Shape;367;p2"/>
          <p:cNvPicPr preferRelativeResize="0"/>
          <p:nvPr/>
        </p:nvPicPr>
        <p:blipFill rotWithShape="1">
          <a:blip r:embed="rId3">
            <a:alphaModFix/>
          </a:blip>
          <a:srcRect b="0" l="0" r="0" t="0"/>
          <a:stretch/>
        </p:blipFill>
        <p:spPr>
          <a:xfrm>
            <a:off x="10842059" y="24228"/>
            <a:ext cx="1391792" cy="1170616"/>
          </a:xfrm>
          <a:prstGeom prst="rect">
            <a:avLst/>
          </a:prstGeom>
          <a:noFill/>
          <a:ln>
            <a:noFill/>
          </a:ln>
        </p:spPr>
      </p:pic>
      <p:sp>
        <p:nvSpPr>
          <p:cNvPr id="368" name="Google Shape;368;p2"/>
          <p:cNvSpPr txBox="1"/>
          <p:nvPr/>
        </p:nvSpPr>
        <p:spPr>
          <a:xfrm>
            <a:off x="92412" y="435244"/>
            <a:ext cx="262049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Libre Baskerville"/>
                <a:ea typeface="Libre Baskerville"/>
                <a:cs typeface="Libre Baskerville"/>
                <a:sym typeface="Libre Baskerville"/>
              </a:rPr>
              <a:t>ABHISHEK DIXIT  </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Mechanical</a:t>
            </a:r>
            <a:endParaRPr/>
          </a:p>
        </p:txBody>
      </p:sp>
      <p:sp>
        <p:nvSpPr>
          <p:cNvPr id="369" name="Google Shape;369;p2"/>
          <p:cNvSpPr txBox="1"/>
          <p:nvPr/>
        </p:nvSpPr>
        <p:spPr>
          <a:xfrm>
            <a:off x="2802891" y="435244"/>
            <a:ext cx="251458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AKSHAT SAINI</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EEE</a:t>
            </a:r>
            <a:endParaRPr/>
          </a:p>
        </p:txBody>
      </p:sp>
      <p:sp>
        <p:nvSpPr>
          <p:cNvPr id="370" name="Google Shape;370;p2"/>
          <p:cNvSpPr txBox="1"/>
          <p:nvPr/>
        </p:nvSpPr>
        <p:spPr>
          <a:xfrm>
            <a:off x="98539" y="1536265"/>
            <a:ext cx="270677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APOORV ARORA</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EEE</a:t>
            </a:r>
            <a:endParaRPr/>
          </a:p>
        </p:txBody>
      </p:sp>
      <p:sp>
        <p:nvSpPr>
          <p:cNvPr id="371" name="Google Shape;371;p2"/>
          <p:cNvSpPr txBox="1"/>
          <p:nvPr/>
        </p:nvSpPr>
        <p:spPr>
          <a:xfrm>
            <a:off x="2802891" y="1504469"/>
            <a:ext cx="283569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DUKSH CHAUHAN  </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EEE</a:t>
            </a:r>
            <a:endParaRPr b="1" sz="2400">
              <a:solidFill>
                <a:schemeClr val="lt1"/>
              </a:solidFill>
              <a:latin typeface="Libre Baskerville"/>
              <a:ea typeface="Libre Baskerville"/>
              <a:cs typeface="Libre Baskerville"/>
              <a:sym typeface="Libre Baskerville"/>
            </a:endParaRPr>
          </a:p>
        </p:txBody>
      </p:sp>
      <p:sp>
        <p:nvSpPr>
          <p:cNvPr id="372" name="Google Shape;372;p2"/>
          <p:cNvSpPr txBox="1"/>
          <p:nvPr/>
        </p:nvSpPr>
        <p:spPr>
          <a:xfrm>
            <a:off x="2802891" y="4350453"/>
            <a:ext cx="287647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MANVENDRA SINGH</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Mechanical</a:t>
            </a:r>
            <a:endParaRPr/>
          </a:p>
        </p:txBody>
      </p:sp>
      <p:sp>
        <p:nvSpPr>
          <p:cNvPr id="373" name="Google Shape;373;p2"/>
          <p:cNvSpPr txBox="1"/>
          <p:nvPr/>
        </p:nvSpPr>
        <p:spPr>
          <a:xfrm>
            <a:off x="92412" y="5427255"/>
            <a:ext cx="251459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NIKSHITHA ELUGU</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Mechanical</a:t>
            </a:r>
            <a:endParaRPr/>
          </a:p>
        </p:txBody>
      </p:sp>
      <p:sp>
        <p:nvSpPr>
          <p:cNvPr id="374" name="Google Shape;374;p2"/>
          <p:cNvSpPr txBox="1"/>
          <p:nvPr/>
        </p:nvSpPr>
        <p:spPr>
          <a:xfrm>
            <a:off x="92843" y="4345828"/>
            <a:ext cx="213862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PRITI</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Mechanical</a:t>
            </a:r>
            <a:endParaRPr/>
          </a:p>
        </p:txBody>
      </p:sp>
      <p:sp>
        <p:nvSpPr>
          <p:cNvPr id="375" name="Google Shape;375;p2"/>
          <p:cNvSpPr txBox="1"/>
          <p:nvPr/>
        </p:nvSpPr>
        <p:spPr>
          <a:xfrm>
            <a:off x="2753999" y="5427255"/>
            <a:ext cx="251459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RAJARAM YADAV  </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EEE</a:t>
            </a:r>
            <a:endParaRPr/>
          </a:p>
        </p:txBody>
      </p:sp>
      <p:sp>
        <p:nvSpPr>
          <p:cNvPr id="376" name="Google Shape;376;p2"/>
          <p:cNvSpPr txBox="1"/>
          <p:nvPr/>
        </p:nvSpPr>
        <p:spPr>
          <a:xfrm>
            <a:off x="7164630" y="4439261"/>
            <a:ext cx="227336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SATYAM</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Mechanical</a:t>
            </a:r>
            <a:endParaRPr/>
          </a:p>
        </p:txBody>
      </p:sp>
      <p:sp>
        <p:nvSpPr>
          <p:cNvPr id="377" name="Google Shape;377;p2"/>
          <p:cNvSpPr txBox="1"/>
          <p:nvPr/>
        </p:nvSpPr>
        <p:spPr>
          <a:xfrm>
            <a:off x="9960486" y="4401674"/>
            <a:ext cx="227336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SHIVAM</a:t>
            </a:r>
            <a:endParaRPr/>
          </a:p>
          <a:p>
            <a:pPr indent="0" lvl="0" marL="0" marR="0" rtl="0" algn="l">
              <a:spcBef>
                <a:spcPts val="0"/>
              </a:spcBef>
              <a:spcAft>
                <a:spcPts val="0"/>
              </a:spcAft>
              <a:buNone/>
            </a:pPr>
            <a:r>
              <a:rPr b="1" lang="en-US" sz="2000">
                <a:solidFill>
                  <a:schemeClr val="lt1"/>
                </a:solidFill>
                <a:latin typeface="Libre Baskerville"/>
                <a:ea typeface="Libre Baskerville"/>
                <a:cs typeface="Libre Baskerville"/>
                <a:sym typeface="Libre Baskerville"/>
              </a:rPr>
              <a:t>Mechanical</a:t>
            </a:r>
            <a:endParaRPr/>
          </a:p>
        </p:txBody>
      </p:sp>
      <p:sp>
        <p:nvSpPr>
          <p:cNvPr id="378" name="Google Shape;378;p2"/>
          <p:cNvSpPr txBox="1"/>
          <p:nvPr/>
        </p:nvSpPr>
        <p:spPr>
          <a:xfrm>
            <a:off x="6938909" y="5318015"/>
            <a:ext cx="401460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Libre Baskerville"/>
                <a:ea typeface="Libre Baskerville"/>
                <a:cs typeface="Libre Baskerville"/>
                <a:sym typeface="Libre Baskerville"/>
              </a:rPr>
              <a:t>FA</a:t>
            </a:r>
            <a:endParaRPr/>
          </a:p>
          <a:p>
            <a:pPr indent="0" lvl="0" marL="0" marR="0" rtl="0" algn="ctr">
              <a:spcBef>
                <a:spcPts val="0"/>
              </a:spcBef>
              <a:spcAft>
                <a:spcPts val="0"/>
              </a:spcAft>
              <a:buNone/>
            </a:pPr>
            <a:r>
              <a:rPr b="1" lang="en-US" sz="2400">
                <a:solidFill>
                  <a:schemeClr val="lt1"/>
                </a:solidFill>
                <a:latin typeface="Libre Baskerville"/>
                <a:ea typeface="Libre Baskerville"/>
                <a:cs typeface="Libre Baskerville"/>
                <a:sym typeface="Libre Baskerville"/>
              </a:rPr>
              <a:t>Dr. T SUDHAKAR</a:t>
            </a:r>
            <a:endParaRPr/>
          </a:p>
          <a:p>
            <a:pPr indent="0" lvl="0" marL="0" marR="0" rtl="0" algn="ctr">
              <a:spcBef>
                <a:spcPts val="0"/>
              </a:spcBef>
              <a:spcAft>
                <a:spcPts val="0"/>
              </a:spcAft>
              <a:buNone/>
            </a:pPr>
            <a:r>
              <a:rPr b="1" lang="en-US" sz="2400">
                <a:solidFill>
                  <a:schemeClr val="lt1"/>
                </a:solidFill>
                <a:latin typeface="Libre Baskerville"/>
                <a:ea typeface="Libre Baskerville"/>
                <a:cs typeface="Libre Baskerville"/>
                <a:sym typeface="Libre Baskerville"/>
              </a:rPr>
              <a:t>Dr. VINOD SINGH YADAV</a:t>
            </a:r>
            <a:endParaRPr/>
          </a:p>
        </p:txBody>
      </p:sp>
      <p:pic>
        <p:nvPicPr>
          <p:cNvPr id="379" name="Google Shape;379;p2"/>
          <p:cNvPicPr preferRelativeResize="0"/>
          <p:nvPr/>
        </p:nvPicPr>
        <p:blipFill rotWithShape="1">
          <a:blip r:embed="rId4">
            <a:alphaModFix/>
          </a:blip>
          <a:srcRect b="26363" l="13000" r="18874" t="24919"/>
          <a:stretch/>
        </p:blipFill>
        <p:spPr>
          <a:xfrm>
            <a:off x="5096987" y="2736125"/>
            <a:ext cx="1908617" cy="1364813"/>
          </a:xfrm>
          <a:prstGeom prst="rect">
            <a:avLst/>
          </a:prstGeom>
          <a:noFill/>
          <a:ln>
            <a:noFill/>
          </a:ln>
        </p:spPr>
      </p:pic>
      <p:pic>
        <p:nvPicPr>
          <p:cNvPr id="380" name="Google Shape;380;p2"/>
          <p:cNvPicPr preferRelativeResize="0"/>
          <p:nvPr/>
        </p:nvPicPr>
        <p:blipFill rotWithShape="1">
          <a:blip r:embed="rId5">
            <a:alphaModFix/>
          </a:blip>
          <a:srcRect b="0" l="0" r="0" t="0"/>
          <a:stretch/>
        </p:blipFill>
        <p:spPr>
          <a:xfrm>
            <a:off x="-1763223" y="3080927"/>
            <a:ext cx="1404000" cy="696131"/>
          </a:xfrm>
          <a:prstGeom prst="rect">
            <a:avLst/>
          </a:prstGeom>
          <a:noFill/>
          <a:ln>
            <a:noFill/>
          </a:ln>
        </p:spPr>
      </p:pic>
      <p:pic>
        <p:nvPicPr>
          <p:cNvPr id="381" name="Google Shape;381;p2"/>
          <p:cNvPicPr preferRelativeResize="0"/>
          <p:nvPr/>
        </p:nvPicPr>
        <p:blipFill rotWithShape="1">
          <a:blip r:embed="rId6">
            <a:alphaModFix/>
          </a:blip>
          <a:srcRect b="0" l="0" r="0" t="0"/>
          <a:stretch/>
        </p:blipFill>
        <p:spPr>
          <a:xfrm rot="-5400000">
            <a:off x="5333646" y="9343838"/>
            <a:ext cx="1524707" cy="737999"/>
          </a:xfrm>
          <a:prstGeom prst="rect">
            <a:avLst/>
          </a:prstGeom>
          <a:noFill/>
          <a:ln>
            <a:noFill/>
          </a:ln>
        </p:spPr>
      </p:pic>
      <p:pic>
        <p:nvPicPr>
          <p:cNvPr id="382" name="Google Shape;382;p2"/>
          <p:cNvPicPr preferRelativeResize="0"/>
          <p:nvPr/>
        </p:nvPicPr>
        <p:blipFill rotWithShape="1">
          <a:blip r:embed="rId7">
            <a:alphaModFix/>
          </a:blip>
          <a:srcRect b="0" l="0" r="0" t="0"/>
          <a:stretch/>
        </p:blipFill>
        <p:spPr>
          <a:xfrm>
            <a:off x="-3562439" y="3069000"/>
            <a:ext cx="1440000" cy="720000"/>
          </a:xfrm>
          <a:prstGeom prst="rect">
            <a:avLst/>
          </a:prstGeom>
          <a:noFill/>
          <a:ln>
            <a:noFill/>
          </a:ln>
        </p:spPr>
      </p:pic>
      <p:pic>
        <p:nvPicPr>
          <p:cNvPr id="383" name="Google Shape;383;p2"/>
          <p:cNvPicPr preferRelativeResize="0"/>
          <p:nvPr/>
        </p:nvPicPr>
        <p:blipFill rotWithShape="1">
          <a:blip r:embed="rId8">
            <a:alphaModFix/>
          </a:blip>
          <a:srcRect b="0" l="0" r="0" t="0"/>
          <a:stretch/>
        </p:blipFill>
        <p:spPr>
          <a:xfrm rot="-5400000">
            <a:off x="5358000" y="7166242"/>
            <a:ext cx="1476000" cy="1476000"/>
          </a:xfrm>
          <a:prstGeom prst="rect">
            <a:avLst/>
          </a:prstGeom>
          <a:noFill/>
          <a:ln>
            <a:noFill/>
          </a:ln>
        </p:spPr>
      </p:pic>
      <p:sp>
        <p:nvSpPr>
          <p:cNvPr id="384" name="Google Shape;384;p2"/>
          <p:cNvSpPr txBox="1"/>
          <p:nvPr/>
        </p:nvSpPr>
        <p:spPr>
          <a:xfrm>
            <a:off x="6834000" y="838821"/>
            <a:ext cx="419579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Overlock"/>
                <a:ea typeface="Overlock"/>
                <a:cs typeface="Overlock"/>
                <a:sym typeface="Overlock"/>
              </a:rPr>
              <a:t>HILL </a:t>
            </a:r>
            <a:endParaRPr/>
          </a:p>
          <a:p>
            <a:pPr indent="0" lvl="0" marL="0" marR="0" rtl="0" algn="l">
              <a:spcBef>
                <a:spcPts val="0"/>
              </a:spcBef>
              <a:spcAft>
                <a:spcPts val="0"/>
              </a:spcAft>
              <a:buNone/>
            </a:pPr>
            <a:r>
              <a:rPr lang="en-US" sz="4800">
                <a:solidFill>
                  <a:schemeClr val="lt1"/>
                </a:solidFill>
                <a:latin typeface="Overlock"/>
                <a:ea typeface="Overlock"/>
                <a:cs typeface="Overlock"/>
                <a:sym typeface="Overlock"/>
              </a:rPr>
              <a:t>SPRINTERZ</a:t>
            </a:r>
            <a:endParaRPr sz="4800">
              <a:solidFill>
                <a:schemeClr val="lt1"/>
              </a:solidFill>
              <a:latin typeface="Overlock"/>
              <a:ea typeface="Overlock"/>
              <a:cs typeface="Overlock"/>
              <a:sym typeface="Overlock"/>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415B"/>
        </a:solidFill>
      </p:bgPr>
    </p:bg>
    <p:spTree>
      <p:nvGrpSpPr>
        <p:cNvPr id="542" name="Shape 542"/>
        <p:cNvGrpSpPr/>
        <p:nvPr/>
      </p:nvGrpSpPr>
      <p:grpSpPr>
        <a:xfrm>
          <a:off x="0" y="0"/>
          <a:ext cx="0" cy="0"/>
          <a:chOff x="0" y="0"/>
          <a:chExt cx="0" cy="0"/>
        </a:xfrm>
      </p:grpSpPr>
      <p:sp>
        <p:nvSpPr>
          <p:cNvPr id="543" name="Google Shape;543;p27"/>
          <p:cNvSpPr/>
          <p:nvPr/>
        </p:nvSpPr>
        <p:spPr>
          <a:xfrm>
            <a:off x="482600" y="2611775"/>
            <a:ext cx="6096000" cy="352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IDEAS AND REFERENCES:</a:t>
            </a:r>
            <a:endParaRPr b="1" sz="2800">
              <a:solidFill>
                <a:schemeClr val="lt1"/>
              </a:solidFill>
              <a:latin typeface="Arial"/>
              <a:ea typeface="Arial"/>
              <a:cs typeface="Arial"/>
              <a:sym typeface="Arial"/>
            </a:endParaRPr>
          </a:p>
          <a:p>
            <a:pPr indent="0" lvl="0" marL="0" marR="0" rtl="0" algn="l">
              <a:spcBef>
                <a:spcPts val="0"/>
              </a:spcBef>
              <a:spcAft>
                <a:spcPts val="0"/>
              </a:spcAft>
              <a:buNone/>
            </a:pPr>
            <a:r>
              <a:t/>
            </a:r>
            <a:endParaRPr b="1" sz="2800">
              <a:solidFill>
                <a:schemeClr val="lt1"/>
              </a:solidFill>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We have mainly talked about Solutions to avoid unwanted circumstances in this scenario while been </a:t>
            </a:r>
            <a:r>
              <a:rPr lang="en-US" sz="1800"/>
              <a:t>in</a:t>
            </a:r>
            <a:r>
              <a:rPr lang="en-US" sz="1800">
                <a:solidFill>
                  <a:srgbClr val="000000"/>
                </a:solidFill>
                <a:latin typeface="Arial"/>
                <a:ea typeface="Arial"/>
                <a:cs typeface="Arial"/>
                <a:sym typeface="Arial"/>
              </a:rPr>
              <a:t> a Colony</a:t>
            </a:r>
            <a:r>
              <a:rPr lang="en-US" sz="1800"/>
              <a:t> with heavy rush of commoners.</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We've added schools and buildings to make the scenario a little more realistic</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We have added accessories like traffic light, bridges, sidewalk, barricades etc. to bring down the accidents and to design a good framework network of roads.</a:t>
            </a:r>
            <a:endParaRPr/>
          </a:p>
          <a:p>
            <a:pPr indent="0" lvl="0" marL="457200" marR="0" rtl="0" algn="l">
              <a:spcBef>
                <a:spcPts val="0"/>
              </a:spcBef>
              <a:spcAft>
                <a:spcPts val="0"/>
              </a:spcAft>
              <a:buNone/>
            </a:pPr>
            <a:r>
              <a:rPr lang="en-US" sz="1500" u="sng">
                <a:solidFill>
                  <a:srgbClr val="1155CC"/>
                </a:solidFill>
                <a:latin typeface="Arial"/>
                <a:ea typeface="Arial"/>
                <a:cs typeface="Arial"/>
                <a:sym typeface="Arial"/>
                <a:hlinkClick r:id="rId3">
                  <a:extLst>
                    <a:ext uri="{A12FA001-AC4F-418D-AE19-62706E023703}">
                      <ahyp:hlinkClr val="tx"/>
                    </a:ext>
                  </a:extLst>
                </a:hlinkClick>
              </a:rPr>
              <a:t>https://thecityfix.com/blog/8-ways-to-reduce-road-fatalities-using-the-safe-system-approach-nikita-luke-anna-bray-sharpin/</a:t>
            </a:r>
            <a:endParaRPr sz="1500">
              <a:solidFill>
                <a:schemeClr val="dk1"/>
              </a:solidFill>
              <a:latin typeface="Calibri"/>
              <a:ea typeface="Calibri"/>
              <a:cs typeface="Calibri"/>
              <a:sym typeface="Calibri"/>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Have taken the help of Google map to make a good structure of roads.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28"/>
          <p:cNvPicPr preferRelativeResize="0"/>
          <p:nvPr/>
        </p:nvPicPr>
        <p:blipFill rotWithShape="1">
          <a:blip r:embed="rId3">
            <a:alphaModFix/>
          </a:blip>
          <a:srcRect b="0" l="12674" r="4426" t="0"/>
          <a:stretch/>
        </p:blipFill>
        <p:spPr>
          <a:xfrm>
            <a:off x="0" y="0"/>
            <a:ext cx="12179300" cy="6946900"/>
          </a:xfrm>
          <a:prstGeom prst="rect">
            <a:avLst/>
          </a:prstGeom>
          <a:noFill/>
          <a:ln>
            <a:noFill/>
          </a:ln>
        </p:spPr>
      </p:pic>
      <p:sp>
        <p:nvSpPr>
          <p:cNvPr id="549" name="Google Shape;549;p28"/>
          <p:cNvSpPr/>
          <p:nvPr/>
        </p:nvSpPr>
        <p:spPr>
          <a:xfrm>
            <a:off x="-533400" y="330200"/>
            <a:ext cx="8128000" cy="3477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rgbClr val="7030A0"/>
                </a:solidFill>
                <a:latin typeface="Arial"/>
                <a:ea typeface="Arial"/>
                <a:cs typeface="Arial"/>
                <a:sym typeface="Arial"/>
              </a:rPr>
              <a:t>Scenario</a:t>
            </a:r>
            <a:r>
              <a:rPr b="1" lang="en-US" sz="6600">
                <a:solidFill>
                  <a:srgbClr val="7030A0"/>
                </a:solidFill>
              </a:rPr>
              <a:t>-</a:t>
            </a:r>
            <a:r>
              <a:rPr b="1" lang="en-US" sz="6600">
                <a:solidFill>
                  <a:srgbClr val="7030A0"/>
                </a:solidFill>
                <a:latin typeface="Arial"/>
                <a:ea typeface="Arial"/>
                <a:cs typeface="Arial"/>
                <a:sym typeface="Arial"/>
              </a:rPr>
              <a:t>7</a:t>
            </a:r>
            <a:endParaRPr/>
          </a:p>
          <a:p>
            <a:pPr indent="0" lvl="0" marL="0" marR="0" rtl="0" algn="ctr">
              <a:spcBef>
                <a:spcPts val="2400"/>
              </a:spcBef>
              <a:spcAft>
                <a:spcPts val="0"/>
              </a:spcAft>
              <a:buNone/>
            </a:pPr>
            <a:r>
              <a:rPr b="1" lang="en-US" sz="4400">
                <a:solidFill>
                  <a:srgbClr val="7030A0"/>
                </a:solidFill>
              </a:rPr>
              <a:t>(</a:t>
            </a:r>
            <a:r>
              <a:rPr b="1" lang="en-US" sz="4400">
                <a:solidFill>
                  <a:srgbClr val="7030A0"/>
                </a:solidFill>
                <a:latin typeface="Arial"/>
                <a:ea typeface="Arial"/>
                <a:cs typeface="Arial"/>
                <a:sym typeface="Arial"/>
              </a:rPr>
              <a:t>Junction Rush and Rash Driving) </a:t>
            </a:r>
            <a:endParaRPr sz="6600">
              <a:solidFill>
                <a:srgbClr val="7030A0"/>
              </a:solidFill>
              <a:latin typeface="Calibri"/>
              <a:ea typeface="Calibri"/>
              <a:cs typeface="Calibri"/>
              <a:sym typeface="Calibri"/>
            </a:endParaRPr>
          </a:p>
          <a:p>
            <a:pPr indent="0" lvl="0" marL="0" marR="0" rtl="0" algn="l">
              <a:spcBef>
                <a:spcPts val="120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30A0"/>
        </a:solidFill>
      </p:bgPr>
    </p:bg>
    <p:spTree>
      <p:nvGrpSpPr>
        <p:cNvPr id="553" name="Shape 553"/>
        <p:cNvGrpSpPr/>
        <p:nvPr/>
      </p:nvGrpSpPr>
      <p:grpSpPr>
        <a:xfrm>
          <a:off x="0" y="0"/>
          <a:ext cx="0" cy="0"/>
          <a:chOff x="0" y="0"/>
          <a:chExt cx="0" cy="0"/>
        </a:xfrm>
      </p:grpSpPr>
      <p:sp>
        <p:nvSpPr>
          <p:cNvPr id="554" name="Google Shape;554;p29"/>
          <p:cNvSpPr/>
          <p:nvPr/>
        </p:nvSpPr>
        <p:spPr>
          <a:xfrm>
            <a:off x="88900" y="5061174"/>
            <a:ext cx="12192000" cy="242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Objective: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rgbClr val="000000"/>
                </a:solidFill>
                <a:latin typeface="Arial"/>
                <a:ea typeface="Arial"/>
                <a:cs typeface="Arial"/>
                <a:sym typeface="Arial"/>
              </a:rPr>
              <a:t>To </a:t>
            </a:r>
            <a:r>
              <a:rPr lang="en-US" sz="1800"/>
              <a:t>E</a:t>
            </a:r>
            <a:r>
              <a:rPr lang="en-US" sz="1800">
                <a:solidFill>
                  <a:srgbClr val="000000"/>
                </a:solidFill>
                <a:latin typeface="Arial"/>
                <a:ea typeface="Arial"/>
                <a:cs typeface="Arial"/>
                <a:sym typeface="Arial"/>
              </a:rPr>
              <a:t>mphasize on the traffic rush that we face at the junctions during our day-to-day life. To show the immature overtaking, Signal breaking, Traffic rules avoidance, etc.  which can lead to some Unwanted results but even in the worst case, programming our ADAS vehicle in such a way that it may avoid or show fast reflexes towards those unwanted challenges.</a:t>
            </a:r>
            <a:endParaRPr sz="1800">
              <a:solidFill>
                <a:schemeClr val="dk1"/>
              </a:solidFill>
              <a:latin typeface="Calibri"/>
              <a:ea typeface="Calibri"/>
              <a:cs typeface="Calibri"/>
              <a:sym typeface="Calibri"/>
            </a:endParaRPr>
          </a:p>
          <a:p>
            <a:pPr indent="0" lvl="0" marL="0" marR="0" rtl="0" algn="l">
              <a:spcBef>
                <a:spcPts val="120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30A0"/>
        </a:solidFill>
      </p:bgPr>
    </p:bg>
    <p:spTree>
      <p:nvGrpSpPr>
        <p:cNvPr id="558" name="Shape 558"/>
        <p:cNvGrpSpPr/>
        <p:nvPr/>
      </p:nvGrpSpPr>
      <p:grpSpPr>
        <a:xfrm>
          <a:off x="0" y="0"/>
          <a:ext cx="0" cy="0"/>
          <a:chOff x="0" y="0"/>
          <a:chExt cx="0" cy="0"/>
        </a:xfrm>
      </p:grpSpPr>
      <p:sp>
        <p:nvSpPr>
          <p:cNvPr id="559" name="Google Shape;559;p30"/>
          <p:cNvSpPr/>
          <p:nvPr/>
        </p:nvSpPr>
        <p:spPr>
          <a:xfrm>
            <a:off x="355600" y="228600"/>
            <a:ext cx="6096000" cy="64325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Approach:</a:t>
            </a:r>
            <a:r>
              <a:rPr b="1" lang="en-US" sz="2400">
                <a:solidFill>
                  <a:srgbClr val="000000"/>
                </a:solidFill>
                <a:latin typeface="Arial"/>
                <a:ea typeface="Arial"/>
                <a:cs typeface="Arial"/>
                <a:sym typeface="Arial"/>
              </a:rPr>
              <a:t> </a:t>
            </a:r>
            <a:endParaRPr sz="1800">
              <a:solidFill>
                <a:schemeClr val="dk1"/>
              </a:solidFill>
              <a:latin typeface="Calibri"/>
              <a:ea typeface="Calibri"/>
              <a:cs typeface="Calibri"/>
              <a:sym typeface="Calibri"/>
            </a:endParaRPr>
          </a:p>
          <a:p>
            <a:pPr indent="0" lvl="0" marL="0" marR="0" rtl="0" algn="l">
              <a:spcBef>
                <a:spcPts val="2400"/>
              </a:spcBef>
              <a:spcAft>
                <a:spcPts val="0"/>
              </a:spcAft>
              <a:buNone/>
            </a:pPr>
            <a:r>
              <a:rPr b="1" lang="en-US" sz="1800">
                <a:solidFill>
                  <a:srgbClr val="000000"/>
                </a:solidFill>
              </a:rPr>
              <a:t>In this particular scenario our team focused on putting the realistic challenges that we face during our daily life on the junctions while moving from highways to the city area rather than creating complex road networks.</a:t>
            </a:r>
            <a:endParaRPr b="1" sz="1800">
              <a:solidFill>
                <a:schemeClr val="dk1"/>
              </a:solidFill>
              <a:latin typeface="Calibri"/>
              <a:ea typeface="Calibri"/>
              <a:cs typeface="Calibri"/>
              <a:sym typeface="Calibri"/>
            </a:endParaRPr>
          </a:p>
          <a:p>
            <a:pPr indent="-342900" lvl="0" marL="457200" marR="0" rtl="0" algn="l">
              <a:spcBef>
                <a:spcPts val="2400"/>
              </a:spcBef>
              <a:spcAft>
                <a:spcPts val="0"/>
              </a:spcAft>
              <a:buClr>
                <a:srgbClr val="000000"/>
              </a:buClr>
              <a:buSzPts val="1800"/>
              <a:buFont typeface="Arial"/>
              <a:buChar char="➢"/>
            </a:pPr>
            <a:r>
              <a:rPr lang="en-US" sz="1800">
                <a:solidFill>
                  <a:srgbClr val="000000"/>
                </a:solidFill>
                <a:latin typeface="Arial"/>
                <a:ea typeface="Arial"/>
                <a:cs typeface="Arial"/>
                <a:sym typeface="Arial"/>
              </a:rPr>
              <a:t>To show the behavior of a car while following a path on the highway.</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Shown Technically wrong Overtake at the traffic signal in order to show the immature behavior of the driver which is something we spot regularly during our travel.</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To show the accident scene and its effect on the normal flow of the traffic sometimes which leads to traffic jams too.</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Adding up the rash driving from some drivers on the road and user reflexes towards those tough challenges.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Speed control according to the Crowd and traffic.</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030A0"/>
        </a:solidFill>
      </p:bgPr>
    </p:bg>
    <p:spTree>
      <p:nvGrpSpPr>
        <p:cNvPr id="563" name="Shape 563"/>
        <p:cNvGrpSpPr/>
        <p:nvPr/>
      </p:nvGrpSpPr>
      <p:grpSpPr>
        <a:xfrm>
          <a:off x="0" y="0"/>
          <a:ext cx="0" cy="0"/>
          <a:chOff x="0" y="0"/>
          <a:chExt cx="0" cy="0"/>
        </a:xfrm>
      </p:grpSpPr>
      <p:sp>
        <p:nvSpPr>
          <p:cNvPr id="564" name="Google Shape;564;p31"/>
          <p:cNvSpPr/>
          <p:nvPr/>
        </p:nvSpPr>
        <p:spPr>
          <a:xfrm>
            <a:off x="337000" y="2409575"/>
            <a:ext cx="6178200" cy="4023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Ideas and Reference: </a:t>
            </a:r>
            <a:endParaRPr sz="1800">
              <a:solidFill>
                <a:schemeClr val="lt1"/>
              </a:solidFill>
              <a:latin typeface="Calibri"/>
              <a:ea typeface="Calibri"/>
              <a:cs typeface="Calibri"/>
              <a:sym typeface="Calibri"/>
            </a:endParaRPr>
          </a:p>
          <a:p>
            <a:pPr indent="-336550" lvl="0" marL="457200" marR="0" rtl="0" algn="l">
              <a:spcBef>
                <a:spcPts val="2400"/>
              </a:spcBef>
              <a:spcAft>
                <a:spcPts val="0"/>
              </a:spcAft>
              <a:buClr>
                <a:srgbClr val="000000"/>
              </a:buClr>
              <a:buSzPts val="1700"/>
              <a:buFont typeface="Arial"/>
              <a:buChar char="➢"/>
            </a:pPr>
            <a:r>
              <a:rPr lang="en-US" sz="1700">
                <a:solidFill>
                  <a:srgbClr val="000000"/>
                </a:solidFill>
                <a:latin typeface="Arial"/>
                <a:ea typeface="Arial"/>
                <a:cs typeface="Arial"/>
                <a:sym typeface="Arial"/>
              </a:rPr>
              <a:t>The main idea for this particular scenario came through the personal experience and group discussions.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Rather than working on the complex road networks like we have done in our other scenarios, this time we emphasized more towards putting the real life problems in front.</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Like our other scenarios only, here also we have emphasized on tackling the tough and instantaneous challenges without any harm rather than showing the </a:t>
            </a:r>
            <a:endParaRPr sz="1700">
              <a:solidFill>
                <a:srgbClr val="000000"/>
              </a:solidFill>
              <a:latin typeface="Arial"/>
              <a:ea typeface="Arial"/>
              <a:cs typeface="Arial"/>
              <a:sym typeface="Arial"/>
            </a:endParaRPr>
          </a:p>
          <a:p>
            <a:pPr indent="-336550" lvl="0" marL="457200" marR="0" rtl="0" algn="l">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The reports which show that the busy junctions are the major obstacle btw the normal functioning of the traffic flow, specially in the rushed cities like Delhi, Bombay, etc.  </a:t>
            </a:r>
            <a:endParaRPr sz="17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8" name="Shape 568"/>
        <p:cNvGrpSpPr/>
        <p:nvPr/>
      </p:nvGrpSpPr>
      <p:grpSpPr>
        <a:xfrm>
          <a:off x="0" y="0"/>
          <a:ext cx="0" cy="0"/>
          <a:chOff x="0" y="0"/>
          <a:chExt cx="0" cy="0"/>
        </a:xfrm>
      </p:grpSpPr>
      <p:sp>
        <p:nvSpPr>
          <p:cNvPr id="569" name="Google Shape;569;p32"/>
          <p:cNvSpPr txBox="1"/>
          <p:nvPr/>
        </p:nvSpPr>
        <p:spPr>
          <a:xfrm>
            <a:off x="2028825" y="2224225"/>
            <a:ext cx="78105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6600">
              <a:solidFill>
                <a:srgbClr val="00B050"/>
              </a:solidFill>
              <a:latin typeface="Calibri"/>
              <a:ea typeface="Calibri"/>
              <a:cs typeface="Calibri"/>
              <a:sym typeface="Calibri"/>
            </a:endParaRPr>
          </a:p>
        </p:txBody>
      </p:sp>
      <p:pic>
        <p:nvPicPr>
          <p:cNvPr id="570" name="Google Shape;570;p32"/>
          <p:cNvPicPr preferRelativeResize="0"/>
          <p:nvPr/>
        </p:nvPicPr>
        <p:blipFill>
          <a:blip r:embed="rId3">
            <a:alphaModFix amt="57000"/>
          </a:blip>
          <a:stretch>
            <a:fillRect/>
          </a:stretch>
        </p:blipFill>
        <p:spPr>
          <a:xfrm>
            <a:off x="0" y="0"/>
            <a:ext cx="12192001" cy="6768450"/>
          </a:xfrm>
          <a:prstGeom prst="rect">
            <a:avLst/>
          </a:prstGeom>
          <a:noFill/>
          <a:ln>
            <a:noFill/>
          </a:ln>
        </p:spPr>
      </p:pic>
      <p:sp>
        <p:nvSpPr>
          <p:cNvPr id="571" name="Google Shape;571;p32"/>
          <p:cNvSpPr txBox="1"/>
          <p:nvPr/>
        </p:nvSpPr>
        <p:spPr>
          <a:xfrm>
            <a:off x="0" y="3563300"/>
            <a:ext cx="9281100" cy="221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b="1" lang="en-US" sz="6600">
                <a:solidFill>
                  <a:schemeClr val="dk1"/>
                </a:solidFill>
                <a:latin typeface="Calibri"/>
                <a:ea typeface="Calibri"/>
                <a:cs typeface="Calibri"/>
                <a:sym typeface="Calibri"/>
              </a:rPr>
              <a:t>Scenario-8</a:t>
            </a:r>
            <a:endParaRPr b="1" sz="6600">
              <a:solidFill>
                <a:schemeClr val="dk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b="1" lang="en-US" sz="6600">
                <a:solidFill>
                  <a:schemeClr val="dk1"/>
                </a:solidFill>
                <a:latin typeface="Calibri"/>
                <a:ea typeface="Calibri"/>
                <a:cs typeface="Calibri"/>
                <a:sym typeface="Calibri"/>
              </a:rPr>
              <a:t>(Traffic and Crowd)</a:t>
            </a:r>
            <a:endParaRPr>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575" name="Shape 575"/>
        <p:cNvGrpSpPr/>
        <p:nvPr/>
      </p:nvGrpSpPr>
      <p:grpSpPr>
        <a:xfrm>
          <a:off x="0" y="0"/>
          <a:ext cx="0" cy="0"/>
          <a:chOff x="0" y="0"/>
          <a:chExt cx="0" cy="0"/>
        </a:xfrm>
      </p:grpSpPr>
      <p:sp>
        <p:nvSpPr>
          <p:cNvPr id="576" name="Google Shape;576;g760e3bdfc0b6130c_0"/>
          <p:cNvSpPr txBox="1"/>
          <p:nvPr>
            <p:ph type="title"/>
          </p:nvPr>
        </p:nvSpPr>
        <p:spPr>
          <a:xfrm>
            <a:off x="0" y="5139275"/>
            <a:ext cx="11353800" cy="8184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n-US" sz="2400">
                <a:solidFill>
                  <a:schemeClr val="lt1"/>
                </a:solidFill>
                <a:latin typeface="Arial"/>
                <a:ea typeface="Arial"/>
                <a:cs typeface="Arial"/>
                <a:sym typeface="Arial"/>
              </a:rPr>
              <a:t>  </a:t>
            </a:r>
            <a:r>
              <a:rPr b="1" lang="en-US" sz="2400">
                <a:solidFill>
                  <a:schemeClr val="lt1"/>
                </a:solidFill>
                <a:latin typeface="Arial"/>
                <a:ea typeface="Arial"/>
                <a:cs typeface="Arial"/>
                <a:sym typeface="Arial"/>
              </a:rPr>
              <a:t>Objective:</a:t>
            </a:r>
            <a:endParaRPr/>
          </a:p>
        </p:txBody>
      </p:sp>
      <p:sp>
        <p:nvSpPr>
          <p:cNvPr id="577" name="Google Shape;577;g760e3bdfc0b6130c_0"/>
          <p:cNvSpPr txBox="1"/>
          <p:nvPr>
            <p:ph idx="1" type="body"/>
          </p:nvPr>
        </p:nvSpPr>
        <p:spPr>
          <a:xfrm>
            <a:off x="151650" y="5729050"/>
            <a:ext cx="11202300" cy="993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To create and design a virtual road network using ipg, in which the small blunder by the driver can cause the accidents risk, it has been shown.</a:t>
            </a:r>
            <a:endParaRPr/>
          </a:p>
        </p:txBody>
      </p:sp>
      <p:sp>
        <p:nvSpPr>
          <p:cNvPr id="578" name="Google Shape;578;g760e3bdfc0b6130c_0"/>
          <p:cNvSpPr/>
          <p:nvPr/>
        </p:nvSpPr>
        <p:spPr>
          <a:xfrm>
            <a:off x="1554850" y="836375"/>
            <a:ext cx="12192000" cy="623700"/>
          </a:xfrm>
          <a:prstGeom prst="rect">
            <a:avLst/>
          </a:prstGeom>
          <a:noFill/>
          <a:ln>
            <a:noFill/>
          </a:ln>
        </p:spPr>
        <p:txBody>
          <a:bodyPr anchorCtr="0" anchor="t" bIns="45700" lIns="91425" spcFirstLastPara="1" rIns="91425" wrap="square" tIns="45700">
            <a:noAutofit/>
          </a:bodyPr>
          <a:lstStyle/>
          <a:p>
            <a:pPr indent="0" lvl="0" marL="0" marR="0" rtl="0" algn="l">
              <a:spcBef>
                <a:spcPts val="120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582" name="Shape 582"/>
        <p:cNvGrpSpPr/>
        <p:nvPr/>
      </p:nvGrpSpPr>
      <p:grpSpPr>
        <a:xfrm>
          <a:off x="0" y="0"/>
          <a:ext cx="0" cy="0"/>
          <a:chOff x="0" y="0"/>
          <a:chExt cx="0" cy="0"/>
        </a:xfrm>
      </p:grpSpPr>
      <p:sp>
        <p:nvSpPr>
          <p:cNvPr id="583" name="Google Shape;583;g10db7334505_15_0"/>
          <p:cNvSpPr txBox="1"/>
          <p:nvPr>
            <p:ph type="title"/>
          </p:nvPr>
        </p:nvSpPr>
        <p:spPr>
          <a:xfrm>
            <a:off x="213100" y="-348700"/>
            <a:ext cx="5179200" cy="20394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n-US" sz="3200">
                <a:solidFill>
                  <a:schemeClr val="lt1"/>
                </a:solidFill>
                <a:latin typeface="Arial"/>
                <a:ea typeface="Arial"/>
                <a:cs typeface="Arial"/>
                <a:sym typeface="Arial"/>
              </a:rPr>
              <a:t>Approach:</a:t>
            </a:r>
            <a:r>
              <a:rPr b="1" lang="en-US" sz="2400">
                <a:latin typeface="Arial"/>
                <a:ea typeface="Arial"/>
                <a:cs typeface="Arial"/>
                <a:sym typeface="Arial"/>
              </a:rPr>
              <a:t> </a:t>
            </a:r>
            <a:endParaRPr sz="1800"/>
          </a:p>
          <a:p>
            <a:pPr indent="0" lvl="0" marL="0" rtl="0" algn="l">
              <a:spcBef>
                <a:spcPts val="0"/>
              </a:spcBef>
              <a:spcAft>
                <a:spcPts val="0"/>
              </a:spcAft>
              <a:buNone/>
            </a:pPr>
            <a:r>
              <a:t/>
            </a:r>
            <a:endParaRPr/>
          </a:p>
        </p:txBody>
      </p:sp>
      <p:sp>
        <p:nvSpPr>
          <p:cNvPr id="584" name="Google Shape;584;g10db7334505_15_0"/>
          <p:cNvSpPr txBox="1"/>
          <p:nvPr>
            <p:ph idx="1" type="body"/>
          </p:nvPr>
        </p:nvSpPr>
        <p:spPr>
          <a:xfrm>
            <a:off x="213100" y="697425"/>
            <a:ext cx="5295300" cy="6044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600">
                <a:latin typeface="Arial"/>
                <a:ea typeface="Arial"/>
                <a:cs typeface="Arial"/>
                <a:sym typeface="Arial"/>
              </a:rPr>
              <a:t>In this scenario we have tried to visualise the busy streets of a city where there are a lot of  instances for an accident  to occur only due to the lack of knowledge of the traffic signs .Here we have tried to maintain an average distance from the traffic ahead to avoid collisions and various other method</a:t>
            </a:r>
            <a:r>
              <a:rPr b="1" lang="en-US" sz="1600">
                <a:latin typeface="Arial"/>
                <a:ea typeface="Arial"/>
                <a:cs typeface="Arial"/>
                <a:sym typeface="Arial"/>
              </a:rPr>
              <a:t>s.</a:t>
            </a:r>
            <a:endParaRPr b="1" sz="1600">
              <a:latin typeface="Arial"/>
              <a:ea typeface="Arial"/>
              <a:cs typeface="Arial"/>
              <a:sym typeface="Arial"/>
            </a:endParaRPr>
          </a:p>
          <a:p>
            <a:pPr indent="0" lvl="0" marL="0" rtl="0" algn="l">
              <a:lnSpc>
                <a:spcPct val="115000"/>
              </a:lnSpc>
              <a:spcBef>
                <a:spcPts val="0"/>
              </a:spcBef>
              <a:spcAft>
                <a:spcPts val="0"/>
              </a:spcAft>
              <a:buNone/>
            </a:pPr>
            <a:r>
              <a:t/>
            </a:r>
            <a:endParaRPr sz="1600">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Char char="➢"/>
            </a:pPr>
            <a:r>
              <a:rPr lang="en-US" sz="1600">
                <a:solidFill>
                  <a:srgbClr val="000000"/>
                </a:solidFill>
                <a:latin typeface="Arial"/>
                <a:ea typeface="Arial"/>
                <a:cs typeface="Arial"/>
                <a:sym typeface="Arial"/>
              </a:rPr>
              <a:t>Keeping the road network simple but busy we have tried to maintain a distance of almost 3-4 secs from every vehicle in-case if there are sudden brakes we would have enough time to avoid accidents.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Char char="➢"/>
            </a:pPr>
            <a:r>
              <a:rPr lang="en-US" sz="1600">
                <a:solidFill>
                  <a:srgbClr val="000000"/>
                </a:solidFill>
                <a:latin typeface="Arial"/>
                <a:ea typeface="Arial"/>
                <a:cs typeface="Arial"/>
                <a:sym typeface="Arial"/>
              </a:rPr>
              <a:t>Changing the speed according to the amount of traffic  and even in turn and at junctions.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Char char="➢"/>
            </a:pPr>
            <a:r>
              <a:rPr lang="en-US" sz="1600">
                <a:solidFill>
                  <a:srgbClr val="000000"/>
                </a:solidFill>
                <a:latin typeface="Arial"/>
                <a:ea typeface="Arial"/>
                <a:cs typeface="Arial"/>
                <a:sym typeface="Arial"/>
              </a:rPr>
              <a:t>Also kept the lanes wide enough that our car do no enter a wrong lane while overtaking .</a:t>
            </a:r>
            <a:endParaRPr sz="1600">
              <a:solidFill>
                <a:srgbClr val="000000"/>
              </a:solidFill>
              <a:latin typeface="Arial"/>
              <a:ea typeface="Arial"/>
              <a:cs typeface="Arial"/>
              <a:sym typeface="Arial"/>
            </a:endParaRPr>
          </a:p>
          <a:p>
            <a:pPr indent="-349250" lvl="0" marL="457200" rtl="0" algn="l">
              <a:lnSpc>
                <a:spcPct val="115000"/>
              </a:lnSpc>
              <a:spcBef>
                <a:spcPts val="0"/>
              </a:spcBef>
              <a:spcAft>
                <a:spcPts val="0"/>
              </a:spcAft>
              <a:buClr>
                <a:srgbClr val="000000"/>
              </a:buClr>
              <a:buSzPts val="1900"/>
              <a:buChar char="➢"/>
            </a:pPr>
            <a:r>
              <a:rPr lang="en-US" sz="1600">
                <a:solidFill>
                  <a:srgbClr val="000000"/>
                </a:solidFill>
                <a:latin typeface="Arial"/>
                <a:ea typeface="Arial"/>
                <a:cs typeface="Arial"/>
                <a:sym typeface="Arial"/>
              </a:rPr>
              <a:t>Adding up the rash driving the some drivers on the road and user reflexes towards those tough challenges.</a:t>
            </a:r>
            <a:endParaRPr sz="1600">
              <a:solidFill>
                <a:srgbClr val="000000"/>
              </a:solidFill>
              <a:latin typeface="Arial"/>
              <a:ea typeface="Arial"/>
              <a:cs typeface="Arial"/>
              <a:sym typeface="Arial"/>
            </a:endParaRPr>
          </a:p>
          <a:p>
            <a:pPr indent="-336550" lvl="0" marL="457200" rtl="0" algn="l">
              <a:lnSpc>
                <a:spcPct val="115000"/>
              </a:lnSpc>
              <a:spcBef>
                <a:spcPts val="0"/>
              </a:spcBef>
              <a:spcAft>
                <a:spcPts val="0"/>
              </a:spcAft>
              <a:buClr>
                <a:srgbClr val="000000"/>
              </a:buClr>
              <a:buSzPts val="1700"/>
              <a:buChar char="➢"/>
            </a:pPr>
            <a:r>
              <a:rPr lang="en-US" sz="1600">
                <a:solidFill>
                  <a:srgbClr val="000000"/>
                </a:solidFill>
                <a:latin typeface="Arial"/>
                <a:ea typeface="Arial"/>
                <a:cs typeface="Arial"/>
                <a:sym typeface="Arial"/>
              </a:rPr>
              <a:t>Used heavy traffic in order to show the view of the major city entrances and exits.</a:t>
            </a:r>
            <a:endParaRPr sz="16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588" name="Shape 588"/>
        <p:cNvGrpSpPr/>
        <p:nvPr/>
      </p:nvGrpSpPr>
      <p:grpSpPr>
        <a:xfrm>
          <a:off x="0" y="0"/>
          <a:ext cx="0" cy="0"/>
          <a:chOff x="0" y="0"/>
          <a:chExt cx="0" cy="0"/>
        </a:xfrm>
      </p:grpSpPr>
      <p:sp>
        <p:nvSpPr>
          <p:cNvPr id="589" name="Google Shape;589;g10db7334505_15_12"/>
          <p:cNvSpPr txBox="1"/>
          <p:nvPr>
            <p:ph type="title"/>
          </p:nvPr>
        </p:nvSpPr>
        <p:spPr>
          <a:xfrm>
            <a:off x="213100" y="2544375"/>
            <a:ext cx="5179200" cy="9606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n-US" sz="3100">
                <a:solidFill>
                  <a:schemeClr val="lt1"/>
                </a:solidFill>
                <a:latin typeface="Arial"/>
                <a:ea typeface="Arial"/>
                <a:cs typeface="Arial"/>
                <a:sym typeface="Arial"/>
              </a:rPr>
              <a:t>Ideas and Reference: </a:t>
            </a:r>
            <a:endParaRPr sz="3900"/>
          </a:p>
        </p:txBody>
      </p:sp>
      <p:sp>
        <p:nvSpPr>
          <p:cNvPr id="590" name="Google Shape;590;g10db7334505_15_12"/>
          <p:cNvSpPr txBox="1"/>
          <p:nvPr>
            <p:ph idx="1" type="body"/>
          </p:nvPr>
        </p:nvSpPr>
        <p:spPr>
          <a:xfrm>
            <a:off x="213100" y="3066725"/>
            <a:ext cx="6408900" cy="3675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1" sz="1500">
              <a:latin typeface="Arial"/>
              <a:ea typeface="Arial"/>
              <a:cs typeface="Arial"/>
              <a:sym typeface="Arial"/>
            </a:endParaRPr>
          </a:p>
          <a:p>
            <a:pPr indent="-323850" lvl="0" marL="457200" rtl="0" algn="l">
              <a:lnSpc>
                <a:spcPct val="115000"/>
              </a:lnSpc>
              <a:spcBef>
                <a:spcPts val="0"/>
              </a:spcBef>
              <a:spcAft>
                <a:spcPts val="0"/>
              </a:spcAft>
              <a:buSzPts val="1500"/>
              <a:buChar char="➢"/>
            </a:pPr>
            <a:r>
              <a:rPr lang="en-US" sz="1500">
                <a:latin typeface="Arial"/>
                <a:ea typeface="Arial"/>
                <a:cs typeface="Arial"/>
                <a:sym typeface="Arial"/>
              </a:rPr>
              <a:t>We have made this type of scenario because every time bad routes, weather, etc. are not only responsible for accidents. Sometimes driver's carelessness or even a small mistake can lead to a major accidents. We have taken this idea from here.</a:t>
            </a:r>
            <a:endParaRPr sz="1500">
              <a:latin typeface="Arial"/>
              <a:ea typeface="Arial"/>
              <a:cs typeface="Arial"/>
              <a:sym typeface="Arial"/>
            </a:endParaRPr>
          </a:p>
          <a:p>
            <a:pPr indent="-323850" lvl="0" marL="457200" rtl="0" algn="l">
              <a:lnSpc>
                <a:spcPct val="115000"/>
              </a:lnSpc>
              <a:spcBef>
                <a:spcPts val="0"/>
              </a:spcBef>
              <a:spcAft>
                <a:spcPts val="0"/>
              </a:spcAft>
              <a:buSzPts val="1500"/>
              <a:buChar char="➢"/>
            </a:pPr>
            <a:r>
              <a:rPr lang="en-US" sz="1500">
                <a:latin typeface="Arial"/>
                <a:ea typeface="Arial"/>
                <a:cs typeface="Arial"/>
                <a:sym typeface="Arial"/>
              </a:rPr>
              <a:t>Crossroads are shown, people are seen standing on the side and basic infrastructure of buildings is shown around the roads. So that our scenario can represent a real world situation in a better way.</a:t>
            </a:r>
            <a:endParaRPr sz="1500">
              <a:latin typeface="Arial"/>
              <a:ea typeface="Arial"/>
              <a:cs typeface="Arial"/>
              <a:sym typeface="Arial"/>
            </a:endParaRPr>
          </a:p>
          <a:p>
            <a:pPr indent="-323850" lvl="0" marL="457200" rtl="0" algn="l">
              <a:lnSpc>
                <a:spcPct val="115000"/>
              </a:lnSpc>
              <a:spcBef>
                <a:spcPts val="0"/>
              </a:spcBef>
              <a:spcAft>
                <a:spcPts val="0"/>
              </a:spcAft>
              <a:buSzPts val="1500"/>
              <a:buChar char="➢"/>
            </a:pPr>
            <a:r>
              <a:rPr lang="en-US" sz="1500">
                <a:latin typeface="Arial"/>
                <a:ea typeface="Arial"/>
                <a:cs typeface="Arial"/>
                <a:sym typeface="Arial"/>
              </a:rPr>
              <a:t>According to ministry of road transport and highways transport research wing the risk of accidents increases due to lack of basic traffic knowledge like in India it is right to walk on the left side but if someone is walking on the right side then the chances of accidents increase.</a:t>
            </a:r>
            <a:endParaRPr sz="1500">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3"/>
          <p:cNvSpPr/>
          <p:nvPr/>
        </p:nvSpPr>
        <p:spPr>
          <a:xfrm>
            <a:off x="387550" y="2431525"/>
            <a:ext cx="11424300" cy="3600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4800">
              <a:solidFill>
                <a:srgbClr val="0070C0"/>
              </a:solidFill>
              <a:latin typeface="Calibri"/>
              <a:ea typeface="Calibri"/>
              <a:cs typeface="Calibri"/>
              <a:sym typeface="Calibri"/>
            </a:endParaRPr>
          </a:p>
        </p:txBody>
      </p:sp>
      <p:pic>
        <p:nvPicPr>
          <p:cNvPr id="596" name="Google Shape;596;p33"/>
          <p:cNvPicPr preferRelativeResize="0"/>
          <p:nvPr/>
        </p:nvPicPr>
        <p:blipFill>
          <a:blip r:embed="rId3">
            <a:alphaModFix amt="44000"/>
          </a:blip>
          <a:stretch>
            <a:fillRect/>
          </a:stretch>
        </p:blipFill>
        <p:spPr>
          <a:xfrm>
            <a:off x="3700" y="0"/>
            <a:ext cx="12192001" cy="6858000"/>
          </a:xfrm>
          <a:prstGeom prst="rect">
            <a:avLst/>
          </a:prstGeom>
          <a:noFill/>
          <a:ln>
            <a:noFill/>
          </a:ln>
        </p:spPr>
      </p:pic>
      <p:sp>
        <p:nvSpPr>
          <p:cNvPr id="597" name="Google Shape;597;p33"/>
          <p:cNvSpPr txBox="1"/>
          <p:nvPr/>
        </p:nvSpPr>
        <p:spPr>
          <a:xfrm>
            <a:off x="3302625" y="2753500"/>
            <a:ext cx="58302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solidFill>
                  <a:srgbClr val="0000FF"/>
                </a:solidFill>
              </a:rPr>
              <a:t>Scenario-9 </a:t>
            </a:r>
            <a:endParaRPr b="1" sz="5000">
              <a:solidFill>
                <a:srgbClr val="0000FF"/>
              </a:solidFill>
            </a:endParaRPr>
          </a:p>
          <a:p>
            <a:pPr indent="0" lvl="0" marL="0" rtl="0" algn="ctr">
              <a:spcBef>
                <a:spcPts val="0"/>
              </a:spcBef>
              <a:spcAft>
                <a:spcPts val="0"/>
              </a:spcAft>
              <a:buClr>
                <a:schemeClr val="dk1"/>
              </a:buClr>
              <a:buSzPts val="1100"/>
              <a:buFont typeface="Arial"/>
              <a:buNone/>
            </a:pPr>
            <a:r>
              <a:rPr b="1" lang="en-US" sz="2400">
                <a:solidFill>
                  <a:srgbClr val="0000FF"/>
                </a:solidFill>
              </a:rPr>
              <a:t>(Double lane and curve road highway)</a:t>
            </a:r>
            <a:endParaRPr b="1" sz="5700">
              <a:solidFill>
                <a:srgbClr val="0000FF"/>
              </a:solidFill>
            </a:endParaRPr>
          </a:p>
          <a:p>
            <a:pPr indent="0" lvl="0" marL="0" rtl="0" algn="ctr">
              <a:spcBef>
                <a:spcPts val="0"/>
              </a:spcBef>
              <a:spcAft>
                <a:spcPts val="0"/>
              </a:spcAft>
              <a:buNone/>
            </a:pPr>
            <a:r>
              <a:t/>
            </a:r>
            <a:endParaRPr sz="3200">
              <a:solidFill>
                <a:srgbClr val="0070C0"/>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598" name="Google Shape;598;p33"/>
          <p:cNvSpPr txBox="1"/>
          <p:nvPr/>
        </p:nvSpPr>
        <p:spPr>
          <a:xfrm>
            <a:off x="7767900" y="3144525"/>
            <a:ext cx="4195800" cy="21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g10db7334505_9_0"/>
          <p:cNvSpPr txBox="1"/>
          <p:nvPr/>
        </p:nvSpPr>
        <p:spPr>
          <a:xfrm>
            <a:off x="626700" y="529650"/>
            <a:ext cx="4798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u="sng">
                <a:latin typeface="Calibri"/>
                <a:ea typeface="Calibri"/>
                <a:cs typeface="Calibri"/>
                <a:sym typeface="Calibri"/>
              </a:rPr>
              <a:t>SCENARIO NO</a:t>
            </a:r>
            <a:r>
              <a:rPr b="1" lang="en-US" sz="4000">
                <a:latin typeface="Calibri"/>
                <a:ea typeface="Calibri"/>
                <a:cs typeface="Calibri"/>
                <a:sym typeface="Calibri"/>
              </a:rPr>
              <a:t>. </a:t>
            </a:r>
            <a:endParaRPr b="1" sz="4000">
              <a:latin typeface="Calibri"/>
              <a:ea typeface="Calibri"/>
              <a:cs typeface="Calibri"/>
              <a:sym typeface="Calibri"/>
            </a:endParaRPr>
          </a:p>
        </p:txBody>
      </p:sp>
      <p:sp>
        <p:nvSpPr>
          <p:cNvPr id="390" name="Google Shape;390;g10db7334505_9_0"/>
          <p:cNvSpPr txBox="1"/>
          <p:nvPr/>
        </p:nvSpPr>
        <p:spPr>
          <a:xfrm>
            <a:off x="5174825" y="483450"/>
            <a:ext cx="63264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600" u="sng">
                <a:latin typeface="Calibri"/>
                <a:ea typeface="Calibri"/>
                <a:cs typeface="Calibri"/>
                <a:sym typeface="Calibri"/>
              </a:rPr>
              <a:t>TOPIC</a:t>
            </a:r>
            <a:endParaRPr b="1" sz="4600" u="sng">
              <a:latin typeface="Calibri"/>
              <a:ea typeface="Calibri"/>
              <a:cs typeface="Calibri"/>
              <a:sym typeface="Calibri"/>
            </a:endParaRPr>
          </a:p>
        </p:txBody>
      </p:sp>
      <p:graphicFrame>
        <p:nvGraphicFramePr>
          <p:cNvPr id="391" name="Google Shape;391;g10db7334505_9_0"/>
          <p:cNvGraphicFramePr/>
          <p:nvPr/>
        </p:nvGraphicFramePr>
        <p:xfrm>
          <a:off x="701825" y="1646375"/>
          <a:ext cx="3000000" cy="3000000"/>
        </p:xfrm>
        <a:graphic>
          <a:graphicData uri="http://schemas.openxmlformats.org/drawingml/2006/table">
            <a:tbl>
              <a:tblPr>
                <a:noFill/>
                <a:tableStyleId>{78F40B51-8133-4CB1-968C-57A855A7A3A7}</a:tableStyleId>
              </a:tblPr>
              <a:tblGrid>
                <a:gridCol w="4330525"/>
                <a:gridCol w="6468900"/>
              </a:tblGrid>
              <a:tr h="1034575">
                <a:tc>
                  <a:txBody>
                    <a:bodyPr/>
                    <a:lstStyle/>
                    <a:p>
                      <a:pPr indent="0" lvl="0" marL="0" rtl="0" algn="ctr">
                        <a:spcBef>
                          <a:spcPts val="0"/>
                        </a:spcBef>
                        <a:spcAft>
                          <a:spcPts val="0"/>
                        </a:spcAft>
                        <a:buNone/>
                      </a:pPr>
                      <a:r>
                        <a:rPr b="1" lang="en-US" sz="4500"/>
                        <a:t>1</a:t>
                      </a:r>
                      <a:endParaRPr b="1" sz="4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b="1" lang="en-US" sz="3000">
                          <a:solidFill>
                            <a:schemeClr val="dk1"/>
                          </a:solidFill>
                          <a:latin typeface="Calibri"/>
                          <a:ea typeface="Calibri"/>
                          <a:cs typeface="Calibri"/>
                          <a:sym typeface="Calibri"/>
                        </a:rPr>
                        <a:t>Residential area</a:t>
                      </a:r>
                      <a:endParaRPr b="1" sz="3000">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34575">
                <a:tc>
                  <a:txBody>
                    <a:bodyPr/>
                    <a:lstStyle/>
                    <a:p>
                      <a:pPr indent="0" lvl="0" marL="0" rtl="0" algn="ctr">
                        <a:spcBef>
                          <a:spcPts val="0"/>
                        </a:spcBef>
                        <a:spcAft>
                          <a:spcPts val="0"/>
                        </a:spcAft>
                        <a:buNone/>
                      </a:pPr>
                      <a:r>
                        <a:rPr b="1" lang="en-US" sz="4500"/>
                        <a:t>2</a:t>
                      </a:r>
                      <a:endParaRPr b="1" sz="4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b="1" lang="en-US" sz="3000">
                          <a:solidFill>
                            <a:schemeClr val="dk1"/>
                          </a:solidFill>
                          <a:latin typeface="Calibri"/>
                          <a:ea typeface="Calibri"/>
                          <a:cs typeface="Calibri"/>
                          <a:sym typeface="Calibri"/>
                        </a:rPr>
                        <a:t>Smart city</a:t>
                      </a:r>
                      <a:endParaRPr sz="3000">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34575">
                <a:tc>
                  <a:txBody>
                    <a:bodyPr/>
                    <a:lstStyle/>
                    <a:p>
                      <a:pPr indent="0" lvl="0" marL="0" rtl="0" algn="ctr">
                        <a:spcBef>
                          <a:spcPts val="0"/>
                        </a:spcBef>
                        <a:spcAft>
                          <a:spcPts val="0"/>
                        </a:spcAft>
                        <a:buNone/>
                      </a:pPr>
                      <a:r>
                        <a:rPr b="1" lang="en-US" sz="4500"/>
                        <a:t>3</a:t>
                      </a:r>
                      <a:endParaRPr b="1" sz="4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b="1" lang="en-US" sz="3000">
                          <a:solidFill>
                            <a:schemeClr val="dk1"/>
                          </a:solidFill>
                          <a:latin typeface="Calibri"/>
                          <a:ea typeface="Calibri"/>
                          <a:cs typeface="Calibri"/>
                          <a:sym typeface="Calibri"/>
                        </a:rPr>
                        <a:t>Village</a:t>
                      </a:r>
                      <a:endParaRPr sz="3000">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34575">
                <a:tc>
                  <a:txBody>
                    <a:bodyPr/>
                    <a:lstStyle/>
                    <a:p>
                      <a:pPr indent="0" lvl="0" marL="0" rtl="0" algn="ctr">
                        <a:spcBef>
                          <a:spcPts val="0"/>
                        </a:spcBef>
                        <a:spcAft>
                          <a:spcPts val="0"/>
                        </a:spcAft>
                        <a:buNone/>
                      </a:pPr>
                      <a:r>
                        <a:rPr b="1" lang="en-US" sz="4500"/>
                        <a:t>4</a:t>
                      </a:r>
                      <a:endParaRPr b="1" sz="4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b="1" lang="en-US" sz="3000">
                          <a:solidFill>
                            <a:schemeClr val="dk1"/>
                          </a:solidFill>
                          <a:latin typeface="Calibri"/>
                          <a:ea typeface="Calibri"/>
                          <a:cs typeface="Calibri"/>
                          <a:sym typeface="Calibri"/>
                        </a:rPr>
                        <a:t>Night Scene</a:t>
                      </a:r>
                      <a:endParaRPr b="1" sz="3000">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43BB"/>
        </a:solidFill>
      </p:bgPr>
    </p:bg>
    <p:spTree>
      <p:nvGrpSpPr>
        <p:cNvPr id="602" name="Shape 602"/>
        <p:cNvGrpSpPr/>
        <p:nvPr/>
      </p:nvGrpSpPr>
      <p:grpSpPr>
        <a:xfrm>
          <a:off x="0" y="0"/>
          <a:ext cx="0" cy="0"/>
          <a:chOff x="0" y="0"/>
          <a:chExt cx="0" cy="0"/>
        </a:xfrm>
      </p:grpSpPr>
      <p:sp>
        <p:nvSpPr>
          <p:cNvPr id="603" name="Google Shape;603;p34"/>
          <p:cNvSpPr/>
          <p:nvPr/>
        </p:nvSpPr>
        <p:spPr>
          <a:xfrm>
            <a:off x="0" y="5205550"/>
            <a:ext cx="12369900" cy="20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Objective:</a:t>
            </a:r>
            <a:endParaRPr/>
          </a:p>
          <a:p>
            <a:pPr indent="0" lvl="0" marL="0" marR="0" rtl="0" algn="l">
              <a:spcBef>
                <a:spcPts val="0"/>
              </a:spcBef>
              <a:spcAft>
                <a:spcPts val="0"/>
              </a:spcAft>
              <a:buNone/>
            </a:pPr>
            <a:r>
              <a:rPr lang="en-US" sz="1800"/>
              <a:t>To work on the Road Network Specially, to bring out modern Ring Road highways concept to connect different cities on this virtual platform and t</a:t>
            </a:r>
            <a:r>
              <a:rPr lang="en-US" sz="1800">
                <a:solidFill>
                  <a:srgbClr val="000000"/>
                </a:solidFill>
                <a:latin typeface="Arial"/>
                <a:ea typeface="Arial"/>
                <a:cs typeface="Arial"/>
                <a:sym typeface="Arial"/>
              </a:rPr>
              <a:t>o devise a simulated </a:t>
            </a:r>
            <a:r>
              <a:rPr lang="en-US" sz="1800"/>
              <a:t>3D</a:t>
            </a:r>
            <a:r>
              <a:rPr lang="en-US" sz="1800">
                <a:solidFill>
                  <a:srgbClr val="000000"/>
                </a:solidFill>
                <a:latin typeface="Arial"/>
                <a:ea typeface="Arial"/>
                <a:cs typeface="Arial"/>
                <a:sym typeface="Arial"/>
              </a:rPr>
              <a:t> Highway scenario with some frequent and common obstacles that a vehicle can face. </a:t>
            </a:r>
            <a:r>
              <a:rPr lang="en-US" sz="1800"/>
              <a:t>To nullify the </a:t>
            </a:r>
            <a:r>
              <a:rPr lang="en-US" sz="1800">
                <a:solidFill>
                  <a:srgbClr val="000000"/>
                </a:solidFill>
                <a:latin typeface="Arial"/>
                <a:ea typeface="Arial"/>
                <a:cs typeface="Arial"/>
                <a:sym typeface="Arial"/>
              </a:rPr>
              <a:t>probability of some common accidents that usually happen on such </a:t>
            </a:r>
            <a:r>
              <a:rPr lang="en-US" sz="1800"/>
              <a:t>interconnected</a:t>
            </a:r>
            <a:r>
              <a:rPr lang="en-US" sz="1800"/>
              <a:t> roads and complex junctions </a:t>
            </a:r>
            <a:r>
              <a:rPr lang="en-US" sz="1800">
                <a:solidFill>
                  <a:srgbClr val="000000"/>
                </a:solidFill>
                <a:latin typeface="Arial"/>
                <a:ea typeface="Arial"/>
                <a:cs typeface="Arial"/>
                <a:sym typeface="Arial"/>
              </a:rPr>
              <a:t>and to oppose such possibil</a:t>
            </a:r>
            <a:r>
              <a:rPr lang="en-US" sz="1800">
                <a:solidFill>
                  <a:srgbClr val="000000"/>
                </a:solidFill>
                <a:latin typeface="Arial"/>
                <a:ea typeface="Arial"/>
                <a:cs typeface="Arial"/>
                <a:sym typeface="Arial"/>
              </a:rPr>
              <a:t>ities using </a:t>
            </a:r>
            <a:r>
              <a:rPr lang="en-US" sz="1800"/>
              <a:t>Suitable  ADAS Reflexes.</a:t>
            </a:r>
            <a:endParaRPr sz="1800">
              <a:solidFill>
                <a:schemeClr val="dk1"/>
              </a:solidFill>
              <a:latin typeface="Calibri"/>
              <a:ea typeface="Calibri"/>
              <a:cs typeface="Calibri"/>
              <a:sym typeface="Calibri"/>
            </a:endParaRPr>
          </a:p>
          <a:p>
            <a:pPr indent="0" lvl="0" marL="0" marR="0" rtl="0" algn="l">
              <a:spcBef>
                <a:spcPts val="120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43BB"/>
        </a:solidFill>
      </p:bgPr>
    </p:bg>
    <p:spTree>
      <p:nvGrpSpPr>
        <p:cNvPr id="607" name="Shape 607"/>
        <p:cNvGrpSpPr/>
        <p:nvPr/>
      </p:nvGrpSpPr>
      <p:grpSpPr>
        <a:xfrm>
          <a:off x="0" y="0"/>
          <a:ext cx="0" cy="0"/>
          <a:chOff x="0" y="0"/>
          <a:chExt cx="0" cy="0"/>
        </a:xfrm>
      </p:grpSpPr>
      <p:sp>
        <p:nvSpPr>
          <p:cNvPr id="608" name="Google Shape;608;p35"/>
          <p:cNvSpPr/>
          <p:nvPr/>
        </p:nvSpPr>
        <p:spPr>
          <a:xfrm>
            <a:off x="330200" y="564138"/>
            <a:ext cx="6096000" cy="6124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Approach:</a:t>
            </a:r>
            <a:endParaRPr/>
          </a:p>
          <a:p>
            <a:pPr indent="0" lvl="0" marL="0" marR="0" rtl="0" algn="l">
              <a:spcBef>
                <a:spcPts val="2400"/>
              </a:spcBef>
              <a:spcAft>
                <a:spcPts val="0"/>
              </a:spcAft>
              <a:buNone/>
            </a:pPr>
            <a:r>
              <a:rPr lang="en-US" sz="1800">
                <a:solidFill>
                  <a:srgbClr val="000000"/>
                </a:solidFill>
                <a:latin typeface="Arial"/>
                <a:ea typeface="Arial"/>
                <a:cs typeface="Arial"/>
                <a:sym typeface="Arial"/>
              </a:rPr>
              <a:t>In this scenario, we have featured smart highways, Bypass and flyover networks in which mishaps usually happen. And hindrances that face many vehicles like construction site, heavy traffic, etc. Along with tunnel roads, Double lanes and curve flyovers. by using possible virtual tools.</a:t>
            </a:r>
            <a:endParaRPr sz="1800">
              <a:solidFill>
                <a:schemeClr val="dk1"/>
              </a:solidFill>
              <a:latin typeface="Calibri"/>
              <a:ea typeface="Calibri"/>
              <a:cs typeface="Calibri"/>
              <a:sym typeface="Calibri"/>
            </a:endParaRPr>
          </a:p>
          <a:p>
            <a:pPr indent="-285750" lvl="0" marL="285750" marR="0" rtl="0" algn="l">
              <a:spcBef>
                <a:spcPts val="240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Showcased Tunnel Roads Showcasing Smart and Good Road Networks </a:t>
            </a:r>
            <a:endParaRPr/>
          </a:p>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Flyover is shown which is connecting 2 different roads in short path</a:t>
            </a:r>
            <a:endParaRPr/>
          </a:p>
          <a:p>
            <a:pPr indent="-342900" lvl="0" marL="34290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The construction site has been shown which is on the roads sometimes</a:t>
            </a:r>
            <a:endParaRPr/>
          </a:p>
          <a:p>
            <a:pPr indent="-342900" lvl="0" marL="34290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Double lane networks have shown which is depicting a good and big network of highway.</a:t>
            </a:r>
            <a:endParaRPr/>
          </a:p>
          <a:p>
            <a:pPr indent="-342900" lvl="0" marL="34290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To show the Speed control during Steep curves which has a huge accident risks.</a:t>
            </a:r>
            <a:endParaRPr/>
          </a:p>
          <a:p>
            <a:pPr indent="-342900" lvl="0" marL="342900" marR="0" rtl="0" algn="l">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Used heavy traffic in order to show a reasonable view of a highway</a:t>
            </a:r>
            <a:endParaRPr b="0" i="0" sz="1800" u="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43BB"/>
        </a:solidFill>
      </p:bgPr>
    </p:bg>
    <p:spTree>
      <p:nvGrpSpPr>
        <p:cNvPr id="612" name="Shape 612"/>
        <p:cNvGrpSpPr/>
        <p:nvPr/>
      </p:nvGrpSpPr>
      <p:grpSpPr>
        <a:xfrm>
          <a:off x="0" y="0"/>
          <a:ext cx="0" cy="0"/>
          <a:chOff x="0" y="0"/>
          <a:chExt cx="0" cy="0"/>
        </a:xfrm>
      </p:grpSpPr>
      <p:sp>
        <p:nvSpPr>
          <p:cNvPr id="613" name="Google Shape;613;p36"/>
          <p:cNvSpPr/>
          <p:nvPr/>
        </p:nvSpPr>
        <p:spPr>
          <a:xfrm>
            <a:off x="127000" y="2342175"/>
            <a:ext cx="6616800" cy="4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Ideas and Reference:</a:t>
            </a:r>
            <a:endParaRPr sz="2800">
              <a:solidFill>
                <a:schemeClr val="lt1"/>
              </a:solidFill>
              <a:latin typeface="Calibri"/>
              <a:ea typeface="Calibri"/>
              <a:cs typeface="Calibri"/>
              <a:sym typeface="Calibri"/>
            </a:endParaRPr>
          </a:p>
          <a:p>
            <a:pPr indent="-273050" lvl="0" marL="285750" marR="0" rtl="0" algn="l">
              <a:spcBef>
                <a:spcPts val="2400"/>
              </a:spcBef>
              <a:spcAft>
                <a:spcPts val="0"/>
              </a:spcAft>
              <a:buClr>
                <a:srgbClr val="000000"/>
              </a:buClr>
              <a:buSzPts val="1600"/>
              <a:buFont typeface="Noto Sans Symbols"/>
              <a:buChar char="⮚"/>
            </a:pPr>
            <a:r>
              <a:rPr lang="en-US" sz="1600">
                <a:solidFill>
                  <a:srgbClr val="000000"/>
                </a:solidFill>
                <a:latin typeface="Arial"/>
                <a:ea typeface="Arial"/>
                <a:cs typeface="Arial"/>
                <a:sym typeface="Arial"/>
              </a:rPr>
              <a:t>Atal Tunnel, which has been recently built by the Indian Government, so the idea to add the tunnel came from there</a:t>
            </a:r>
            <a:endParaRPr sz="1600"/>
          </a:p>
          <a:p>
            <a:pPr indent="-273050" lvl="0" marL="285750" marR="0" rtl="0" algn="l">
              <a:spcBef>
                <a:spcPts val="0"/>
              </a:spcBef>
              <a:spcAft>
                <a:spcPts val="0"/>
              </a:spcAft>
              <a:buClr>
                <a:srgbClr val="000000"/>
              </a:buClr>
              <a:buSzPts val="1600"/>
              <a:buFont typeface="Noto Sans Symbols"/>
              <a:buChar char="⮚"/>
            </a:pPr>
            <a:r>
              <a:rPr lang="en-US" sz="1600">
                <a:solidFill>
                  <a:srgbClr val="000000"/>
                </a:solidFill>
                <a:latin typeface="Arial"/>
                <a:ea typeface="Arial"/>
                <a:cs typeface="Arial"/>
                <a:sym typeface="Arial"/>
              </a:rPr>
              <a:t>And as we all know that Yamuna Expressway is a famous road network in India which is a multi lane road network. So the purpose of adding double lanes and ri</a:t>
            </a:r>
            <a:r>
              <a:rPr lang="en-US" sz="1600"/>
              <a:t>ng roads</a:t>
            </a:r>
            <a:r>
              <a:rPr lang="en-US" sz="1600">
                <a:solidFill>
                  <a:srgbClr val="000000"/>
                </a:solidFill>
                <a:latin typeface="Arial"/>
                <a:ea typeface="Arial"/>
                <a:cs typeface="Arial"/>
                <a:sym typeface="Arial"/>
              </a:rPr>
              <a:t> in this scenario is that we are showing our network which is related to real highways in India. </a:t>
            </a:r>
            <a:endParaRPr sz="1600"/>
          </a:p>
          <a:p>
            <a:pPr indent="-273050" lvl="0" marL="285750" marR="0" rtl="0" algn="l">
              <a:spcBef>
                <a:spcPts val="0"/>
              </a:spcBef>
              <a:spcAft>
                <a:spcPts val="0"/>
              </a:spcAft>
              <a:buClr>
                <a:srgbClr val="000000"/>
              </a:buClr>
              <a:buSzPts val="1600"/>
              <a:buFont typeface="Noto Sans Symbols"/>
              <a:buChar char="⮚"/>
            </a:pPr>
            <a:r>
              <a:rPr lang="en-US" sz="1600">
                <a:solidFill>
                  <a:srgbClr val="000000"/>
                </a:solidFill>
                <a:latin typeface="Arial"/>
                <a:ea typeface="Arial"/>
                <a:cs typeface="Arial"/>
                <a:sym typeface="Arial"/>
              </a:rPr>
              <a:t>Have taken help from Times of India report in which it has been mentioned about accidents happening in steep curves.</a:t>
            </a:r>
            <a:endParaRPr sz="1600">
              <a:solidFill>
                <a:srgbClr val="000000"/>
              </a:solidFill>
              <a:latin typeface="Arial"/>
              <a:ea typeface="Arial"/>
              <a:cs typeface="Arial"/>
              <a:sym typeface="Arial"/>
            </a:endParaRPr>
          </a:p>
          <a:p>
            <a:pPr indent="0" lvl="0" marL="457200" marR="0" rtl="0" algn="l">
              <a:spcBef>
                <a:spcPts val="0"/>
              </a:spcBef>
              <a:spcAft>
                <a:spcPts val="0"/>
              </a:spcAft>
              <a:buNone/>
            </a:pPr>
            <a:r>
              <a:rPr lang="en-US" sz="1600" u="sng">
                <a:solidFill>
                  <a:srgbClr val="62D2EF"/>
                </a:solidFill>
                <a:hlinkClick r:id="rId3">
                  <a:extLst>
                    <a:ext uri="{A12FA001-AC4F-418D-AE19-62706E023703}">
                      <ahyp:hlinkClr val="tx"/>
                    </a:ext>
                  </a:extLst>
                </a:hlinkClick>
              </a:rPr>
              <a:t>https://m.timesofindia.com/city/hyderabad/danger-ahead-steep-road-amp-blind-curve-sends-drivers-into-death-spin/amp_articleshow/59554171.c</a:t>
            </a:r>
            <a:endParaRPr sz="1600"/>
          </a:p>
          <a:p>
            <a:pPr indent="-273050" lvl="0" marL="285750" marR="0" rtl="0" algn="l">
              <a:spcBef>
                <a:spcPts val="0"/>
              </a:spcBef>
              <a:spcAft>
                <a:spcPts val="0"/>
              </a:spcAft>
              <a:buClr>
                <a:srgbClr val="000000"/>
              </a:buClr>
              <a:buSzPts val="1600"/>
              <a:buFont typeface="Noto Sans Symbols"/>
              <a:buChar char="⮚"/>
            </a:pPr>
            <a:r>
              <a:rPr lang="en-US" sz="1600">
                <a:solidFill>
                  <a:srgbClr val="000000"/>
                </a:solidFill>
                <a:latin typeface="Arial"/>
                <a:ea typeface="Arial"/>
                <a:cs typeface="Arial"/>
                <a:sym typeface="Arial"/>
              </a:rPr>
              <a:t>Many times accidents happen due to the construction site being on the road, because the drivers are not able to reduce their speed and get confused which leads to an accident.</a:t>
            </a:r>
            <a:endParaRPr sz="1600"/>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7"/>
          <p:cNvSpPr/>
          <p:nvPr/>
        </p:nvSpPr>
        <p:spPr>
          <a:xfrm flipH="1">
            <a:off x="0" y="0"/>
            <a:ext cx="12192000" cy="720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Lato Black"/>
                <a:ea typeface="Lato Black"/>
                <a:cs typeface="Lato Black"/>
                <a:sym typeface="Lato Black"/>
              </a:rPr>
              <a:t> AUTONOM2021</a:t>
            </a:r>
            <a:endParaRPr sz="3200">
              <a:solidFill>
                <a:schemeClr val="lt1"/>
              </a:solidFill>
              <a:latin typeface="Lato Black"/>
              <a:ea typeface="Lato Black"/>
              <a:cs typeface="Lato Black"/>
              <a:sym typeface="Lato Black"/>
            </a:endParaRPr>
          </a:p>
        </p:txBody>
      </p:sp>
      <p:pic>
        <p:nvPicPr>
          <p:cNvPr id="619" name="Google Shape;619;p37"/>
          <p:cNvPicPr preferRelativeResize="0"/>
          <p:nvPr/>
        </p:nvPicPr>
        <p:blipFill rotWithShape="1">
          <a:blip r:embed="rId3">
            <a:alphaModFix/>
          </a:blip>
          <a:srcRect b="0" l="0" r="0" t="0"/>
          <a:stretch/>
        </p:blipFill>
        <p:spPr>
          <a:xfrm>
            <a:off x="195528" y="5115128"/>
            <a:ext cx="1976171" cy="1511970"/>
          </a:xfrm>
          <a:prstGeom prst="rect">
            <a:avLst/>
          </a:prstGeom>
          <a:noFill/>
          <a:ln>
            <a:noFill/>
          </a:ln>
        </p:spPr>
      </p:pic>
      <p:pic>
        <p:nvPicPr>
          <p:cNvPr id="620" name="Google Shape;620;p37"/>
          <p:cNvPicPr preferRelativeResize="0"/>
          <p:nvPr/>
        </p:nvPicPr>
        <p:blipFill rotWithShape="1">
          <a:blip r:embed="rId4">
            <a:alphaModFix/>
          </a:blip>
          <a:srcRect b="28055" l="23333" r="17221" t="27222"/>
          <a:stretch/>
        </p:blipFill>
        <p:spPr>
          <a:xfrm>
            <a:off x="11146081" y="0"/>
            <a:ext cx="957019" cy="720000"/>
          </a:xfrm>
          <a:prstGeom prst="rect">
            <a:avLst/>
          </a:prstGeom>
          <a:noFill/>
          <a:ln>
            <a:noFill/>
          </a:ln>
        </p:spPr>
      </p:pic>
      <p:pic>
        <p:nvPicPr>
          <p:cNvPr id="621" name="Google Shape;621;p37"/>
          <p:cNvPicPr preferRelativeResize="0"/>
          <p:nvPr/>
        </p:nvPicPr>
        <p:blipFill rotWithShape="1">
          <a:blip r:embed="rId5">
            <a:alphaModFix/>
          </a:blip>
          <a:srcRect b="38356" l="20396" r="23161" t="33780"/>
          <a:stretch/>
        </p:blipFill>
        <p:spPr>
          <a:xfrm>
            <a:off x="9374431" y="101237"/>
            <a:ext cx="1682750" cy="517525"/>
          </a:xfrm>
          <a:prstGeom prst="rect">
            <a:avLst/>
          </a:prstGeom>
          <a:noFill/>
          <a:ln>
            <a:noFill/>
          </a:ln>
        </p:spPr>
      </p:pic>
      <p:pic>
        <p:nvPicPr>
          <p:cNvPr id="622" name="Google Shape;622;p37"/>
          <p:cNvPicPr preferRelativeResize="0"/>
          <p:nvPr/>
        </p:nvPicPr>
        <p:blipFill rotWithShape="1">
          <a:blip r:embed="rId6">
            <a:alphaModFix/>
          </a:blip>
          <a:srcRect b="0" l="0" r="0" t="0"/>
          <a:stretch/>
        </p:blipFill>
        <p:spPr>
          <a:xfrm flipH="1">
            <a:off x="2332945" y="5907098"/>
            <a:ext cx="1143293" cy="72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graphicFrame>
        <p:nvGraphicFramePr>
          <p:cNvPr id="396" name="Google Shape;396;g10db7334505_9_11"/>
          <p:cNvGraphicFramePr/>
          <p:nvPr/>
        </p:nvGraphicFramePr>
        <p:xfrm>
          <a:off x="460075" y="300875"/>
          <a:ext cx="3000000" cy="3000000"/>
        </p:xfrm>
        <a:graphic>
          <a:graphicData uri="http://schemas.openxmlformats.org/drawingml/2006/table">
            <a:tbl>
              <a:tblPr>
                <a:noFill/>
                <a:tableStyleId>{78F40B51-8133-4CB1-968C-57A855A7A3A7}</a:tableStyleId>
              </a:tblPr>
              <a:tblGrid>
                <a:gridCol w="3043400"/>
                <a:gridCol w="8246350"/>
              </a:tblGrid>
              <a:tr h="1338075">
                <a:tc>
                  <a:txBody>
                    <a:bodyPr/>
                    <a:lstStyle/>
                    <a:p>
                      <a:pPr indent="0" lvl="0" marL="0" rtl="0" algn="ctr">
                        <a:spcBef>
                          <a:spcPts val="0"/>
                        </a:spcBef>
                        <a:spcAft>
                          <a:spcPts val="0"/>
                        </a:spcAft>
                        <a:buNone/>
                      </a:pPr>
                      <a:r>
                        <a:rPr b="1" lang="en-US" sz="4500"/>
                        <a:t>5</a:t>
                      </a:r>
                      <a:endParaRPr b="1" sz="4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3000">
                          <a:solidFill>
                            <a:schemeClr val="dk1"/>
                          </a:solidFill>
                          <a:latin typeface="Calibri"/>
                          <a:ea typeface="Calibri"/>
                          <a:cs typeface="Calibri"/>
                          <a:sym typeface="Calibri"/>
                        </a:rPr>
                        <a:t>Delhi based Network</a:t>
                      </a:r>
                      <a:endParaRPr sz="3000">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43675">
                <a:tc>
                  <a:txBody>
                    <a:bodyPr/>
                    <a:lstStyle/>
                    <a:p>
                      <a:pPr indent="0" lvl="0" marL="0" rtl="0" algn="ctr">
                        <a:spcBef>
                          <a:spcPts val="0"/>
                        </a:spcBef>
                        <a:spcAft>
                          <a:spcPts val="0"/>
                        </a:spcAft>
                        <a:buNone/>
                      </a:pPr>
                      <a:r>
                        <a:rPr b="1" lang="en-US" sz="4500"/>
                        <a:t>6</a:t>
                      </a:r>
                      <a:endParaRPr b="1" sz="4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3000">
                          <a:solidFill>
                            <a:schemeClr val="dk1"/>
                          </a:solidFill>
                          <a:latin typeface="Calibri"/>
                          <a:ea typeface="Calibri"/>
                          <a:cs typeface="Calibri"/>
                          <a:sym typeface="Calibri"/>
                        </a:rPr>
                        <a:t>Domestic colony connecting the Highway</a:t>
                      </a:r>
                      <a:endParaRPr b="1" sz="3000">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46700">
                <a:tc>
                  <a:txBody>
                    <a:bodyPr/>
                    <a:lstStyle/>
                    <a:p>
                      <a:pPr indent="0" lvl="0" marL="0" rtl="0" algn="ctr">
                        <a:spcBef>
                          <a:spcPts val="0"/>
                        </a:spcBef>
                        <a:spcAft>
                          <a:spcPts val="0"/>
                        </a:spcAft>
                        <a:buNone/>
                      </a:pPr>
                      <a:r>
                        <a:rPr b="1" lang="en-US" sz="4500"/>
                        <a:t>7</a:t>
                      </a:r>
                      <a:endParaRPr b="1" sz="4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2400"/>
                        </a:spcBef>
                        <a:spcAft>
                          <a:spcPts val="0"/>
                        </a:spcAft>
                        <a:buNone/>
                      </a:pPr>
                      <a:r>
                        <a:rPr b="1" lang="en-US" sz="3000">
                          <a:solidFill>
                            <a:schemeClr val="dk1"/>
                          </a:solidFill>
                          <a:latin typeface="Calibri"/>
                          <a:ea typeface="Calibri"/>
                          <a:cs typeface="Calibri"/>
                          <a:sym typeface="Calibri"/>
                        </a:rPr>
                        <a:t>Junction Rush and Rash Driving</a:t>
                      </a:r>
                      <a:endParaRPr sz="3000">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25900">
                <a:tc>
                  <a:txBody>
                    <a:bodyPr/>
                    <a:lstStyle/>
                    <a:p>
                      <a:pPr indent="0" lvl="0" marL="0" rtl="0" algn="ctr">
                        <a:spcBef>
                          <a:spcPts val="0"/>
                        </a:spcBef>
                        <a:spcAft>
                          <a:spcPts val="0"/>
                        </a:spcAft>
                        <a:buNone/>
                      </a:pPr>
                      <a:r>
                        <a:rPr b="1" lang="en-US" sz="4500"/>
                        <a:t>8</a:t>
                      </a:r>
                      <a:endParaRPr b="1" sz="4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3000">
                          <a:solidFill>
                            <a:schemeClr val="dk1"/>
                          </a:solidFill>
                          <a:latin typeface="Calibri"/>
                          <a:ea typeface="Calibri"/>
                          <a:cs typeface="Calibri"/>
                          <a:sym typeface="Calibri"/>
                        </a:rPr>
                        <a:t>Traffic and Crowd</a:t>
                      </a:r>
                      <a:endParaRPr sz="3000">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44650">
                <a:tc>
                  <a:txBody>
                    <a:bodyPr/>
                    <a:lstStyle/>
                    <a:p>
                      <a:pPr indent="0" lvl="0" marL="0" rtl="0" algn="ctr">
                        <a:spcBef>
                          <a:spcPts val="0"/>
                        </a:spcBef>
                        <a:spcAft>
                          <a:spcPts val="0"/>
                        </a:spcAft>
                        <a:buNone/>
                      </a:pPr>
                      <a:r>
                        <a:rPr b="1" lang="en-US" sz="4500"/>
                        <a:t>9</a:t>
                      </a:r>
                      <a:endParaRPr b="1" sz="4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3000">
                          <a:solidFill>
                            <a:schemeClr val="dk1"/>
                          </a:solidFill>
                          <a:latin typeface="Calibri"/>
                          <a:ea typeface="Calibri"/>
                          <a:cs typeface="Calibri"/>
                          <a:sym typeface="Calibri"/>
                        </a:rPr>
                        <a:t>Double lane and curve road highway</a:t>
                      </a:r>
                      <a:endParaRPr sz="3000">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p3"/>
          <p:cNvSpPr/>
          <p:nvPr/>
        </p:nvSpPr>
        <p:spPr>
          <a:xfrm>
            <a:off x="0" y="0"/>
            <a:ext cx="12192000" cy="1155700"/>
          </a:xfrm>
          <a:prstGeom prst="rect">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Libre Baskerville"/>
                <a:ea typeface="Libre Baskerville"/>
                <a:cs typeface="Libre Baskerville"/>
                <a:sym typeface="Libre Baskerville"/>
              </a:rPr>
              <a:t>INTRODUCTION</a:t>
            </a:r>
            <a:endParaRPr sz="1800">
              <a:solidFill>
                <a:schemeClr val="lt1"/>
              </a:solidFill>
              <a:latin typeface="Libre Baskerville"/>
              <a:ea typeface="Libre Baskerville"/>
              <a:cs typeface="Libre Baskerville"/>
              <a:sym typeface="Libre Baskerville"/>
            </a:endParaRPr>
          </a:p>
        </p:txBody>
      </p:sp>
      <p:sp>
        <p:nvSpPr>
          <p:cNvPr id="402" name="Google Shape;402;p3"/>
          <p:cNvSpPr txBox="1"/>
          <p:nvPr/>
        </p:nvSpPr>
        <p:spPr>
          <a:xfrm>
            <a:off x="431800" y="1701800"/>
            <a:ext cx="11556900" cy="424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Libre Baskerville"/>
                <a:ea typeface="Libre Baskerville"/>
                <a:cs typeface="Libre Baskerville"/>
                <a:sym typeface="Libre Baskerville"/>
              </a:rPr>
              <a:t>We have looked at Indian traffic conditions and what is the reason for accidents in India due to a smooth traffic flow disturbs . Considering some of them, we have tried to prepare our scenarios in such a way to bring out reality on this Virtual platform. </a:t>
            </a:r>
            <a:endParaRPr sz="20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20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2000">
                <a:solidFill>
                  <a:schemeClr val="dk1"/>
                </a:solidFill>
                <a:latin typeface="Libre Baskerville"/>
                <a:ea typeface="Libre Baskerville"/>
                <a:cs typeface="Libre Baskerville"/>
                <a:sym typeface="Libre Baskerville"/>
              </a:rPr>
              <a:t>As a team we targeted to cover </a:t>
            </a:r>
            <a:r>
              <a:rPr lang="en-US" sz="2000">
                <a:solidFill>
                  <a:schemeClr val="dk1"/>
                </a:solidFill>
                <a:latin typeface="Libre Baskerville"/>
                <a:ea typeface="Libre Baskerville"/>
                <a:cs typeface="Libre Baskerville"/>
                <a:sym typeface="Libre Baskerville"/>
              </a:rPr>
              <a:t>different</a:t>
            </a:r>
            <a:r>
              <a:rPr lang="en-US" sz="2000">
                <a:solidFill>
                  <a:schemeClr val="dk1"/>
                </a:solidFill>
                <a:latin typeface="Libre Baskerville"/>
                <a:ea typeface="Libre Baskerville"/>
                <a:cs typeface="Libre Baskerville"/>
                <a:sym typeface="Libre Baskerville"/>
              </a:rPr>
              <a:t> aspects of Road </a:t>
            </a:r>
            <a:r>
              <a:rPr lang="en-US" sz="2000">
                <a:solidFill>
                  <a:schemeClr val="dk1"/>
                </a:solidFill>
                <a:latin typeface="Libre Baskerville"/>
                <a:ea typeface="Libre Baskerville"/>
                <a:cs typeface="Libre Baskerville"/>
                <a:sym typeface="Libre Baskerville"/>
              </a:rPr>
              <a:t>safety</a:t>
            </a:r>
            <a:r>
              <a:rPr lang="en-US" sz="2000">
                <a:solidFill>
                  <a:schemeClr val="dk1"/>
                </a:solidFill>
                <a:latin typeface="Libre Baskerville"/>
                <a:ea typeface="Libre Baskerville"/>
                <a:cs typeface="Libre Baskerville"/>
                <a:sym typeface="Libre Baskerville"/>
              </a:rPr>
              <a:t> by taking </a:t>
            </a:r>
            <a:r>
              <a:rPr lang="en-US" sz="2000">
                <a:solidFill>
                  <a:schemeClr val="dk1"/>
                </a:solidFill>
                <a:latin typeface="Libre Baskerville"/>
                <a:ea typeface="Libre Baskerville"/>
                <a:cs typeface="Libre Baskerville"/>
                <a:sym typeface="Libre Baskerville"/>
              </a:rPr>
              <a:t>different</a:t>
            </a:r>
            <a:r>
              <a:rPr lang="en-US" sz="2000">
                <a:solidFill>
                  <a:schemeClr val="dk1"/>
                </a:solidFill>
                <a:latin typeface="Libre Baskerville"/>
                <a:ea typeface="Libre Baskerville"/>
                <a:cs typeface="Libre Baskerville"/>
                <a:sym typeface="Libre Baskerville"/>
              </a:rPr>
              <a:t> real world </a:t>
            </a:r>
            <a:r>
              <a:rPr lang="en-US" sz="2000">
                <a:solidFill>
                  <a:schemeClr val="dk1"/>
                </a:solidFill>
                <a:latin typeface="Libre Baskerville"/>
                <a:ea typeface="Libre Baskerville"/>
                <a:cs typeface="Libre Baskerville"/>
                <a:sym typeface="Libre Baskerville"/>
              </a:rPr>
              <a:t>situations in front. </a:t>
            </a:r>
            <a:endParaRPr sz="20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20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2000">
                <a:solidFill>
                  <a:schemeClr val="dk1"/>
                </a:solidFill>
                <a:latin typeface="Libre Baskerville"/>
                <a:ea typeface="Libre Baskerville"/>
                <a:cs typeface="Libre Baskerville"/>
                <a:sym typeface="Libre Baskerville"/>
              </a:rPr>
              <a:t>Rather than Showing Collisions in our scenarios, we have put more emphasis on thinking about how an Autonomous Vehicle should react during different wanted and unwanted Situations and how should it can tackle all such challenges smoothly without any harm and disturbance.</a:t>
            </a:r>
            <a:endParaRPr sz="20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403" name="Google Shape;403;p3"/>
          <p:cNvSpPr txBox="1"/>
          <p:nvPr/>
        </p:nvSpPr>
        <p:spPr>
          <a:xfrm>
            <a:off x="431800" y="6436429"/>
            <a:ext cx="1562100" cy="487581"/>
          </a:xfrm>
          <a:prstGeom prst="rect">
            <a:avLst/>
          </a:prstGeom>
          <a:solidFill>
            <a:schemeClr val="accent4"/>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u="sng">
                <a:solidFill>
                  <a:schemeClr val="dk1"/>
                </a:solidFill>
                <a:latin typeface="Libre Baskerville"/>
                <a:ea typeface="Libre Baskerville"/>
                <a:cs typeface="Libre Baskerville"/>
                <a:sym typeface="Libre Baskerville"/>
                <a:hlinkClick action="ppaction://hlinksldjump" r:id="rId3">
                  <a:extLst>
                    <a:ext uri="{A12FA001-AC4F-418D-AE19-62706E023703}">
                      <ahyp:hlinkClr val="tx"/>
                    </a:ext>
                  </a:extLst>
                </a:hlinkClick>
              </a:rPr>
              <a:t>SENERIO 1</a:t>
            </a:r>
            <a:endParaRPr sz="2000">
              <a:solidFill>
                <a:schemeClr val="dk1"/>
              </a:solidFill>
              <a:latin typeface="Libre Baskerville"/>
              <a:ea typeface="Libre Baskerville"/>
              <a:cs typeface="Libre Baskerville"/>
              <a:sym typeface="Libre Baskerville"/>
            </a:endParaRPr>
          </a:p>
        </p:txBody>
      </p:sp>
      <p:sp>
        <p:nvSpPr>
          <p:cNvPr id="404" name="Google Shape;404;p3"/>
          <p:cNvSpPr txBox="1"/>
          <p:nvPr/>
        </p:nvSpPr>
        <p:spPr>
          <a:xfrm>
            <a:off x="1968500" y="6464776"/>
            <a:ext cx="1422300" cy="4002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SENERIO 2</a:t>
            </a:r>
            <a:endParaRPr sz="2000">
              <a:solidFill>
                <a:schemeClr val="dk1"/>
              </a:solidFill>
              <a:latin typeface="Calibri"/>
              <a:ea typeface="Calibri"/>
              <a:cs typeface="Calibri"/>
              <a:sym typeface="Calibri"/>
            </a:endParaRPr>
          </a:p>
        </p:txBody>
      </p:sp>
      <p:sp>
        <p:nvSpPr>
          <p:cNvPr id="405" name="Google Shape;405;p3"/>
          <p:cNvSpPr txBox="1"/>
          <p:nvPr/>
        </p:nvSpPr>
        <p:spPr>
          <a:xfrm>
            <a:off x="3320415" y="6483944"/>
            <a:ext cx="1327785" cy="419320"/>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SENERIO 3</a:t>
            </a:r>
            <a:endParaRPr sz="1800">
              <a:solidFill>
                <a:schemeClr val="dk1"/>
              </a:solidFill>
              <a:latin typeface="Calibri"/>
              <a:ea typeface="Calibri"/>
              <a:cs typeface="Calibri"/>
              <a:sym typeface="Calibri"/>
            </a:endParaRPr>
          </a:p>
        </p:txBody>
      </p:sp>
      <p:sp>
        <p:nvSpPr>
          <p:cNvPr id="406" name="Google Shape;406;p3"/>
          <p:cNvSpPr txBox="1"/>
          <p:nvPr/>
        </p:nvSpPr>
        <p:spPr>
          <a:xfrm>
            <a:off x="4648200" y="6495554"/>
            <a:ext cx="1219200" cy="369332"/>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SENERIO 4</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
          <p:cNvPicPr preferRelativeResize="0"/>
          <p:nvPr/>
        </p:nvPicPr>
        <p:blipFill rotWithShape="1">
          <a:blip r:embed="rId3">
            <a:alphaModFix amt="62000"/>
          </a:blip>
          <a:srcRect b="0" l="0" r="0" t="0"/>
          <a:stretch/>
        </p:blipFill>
        <p:spPr>
          <a:xfrm>
            <a:off x="0" y="0"/>
            <a:ext cx="12192000" cy="6858001"/>
          </a:xfrm>
          <a:prstGeom prst="rect">
            <a:avLst/>
          </a:prstGeom>
          <a:noFill/>
          <a:ln>
            <a:noFill/>
          </a:ln>
        </p:spPr>
      </p:pic>
      <p:sp>
        <p:nvSpPr>
          <p:cNvPr id="412" name="Google Shape;412;p4"/>
          <p:cNvSpPr txBox="1"/>
          <p:nvPr/>
        </p:nvSpPr>
        <p:spPr>
          <a:xfrm>
            <a:off x="1866900" y="2437150"/>
            <a:ext cx="9051900" cy="2401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600">
                <a:solidFill>
                  <a:schemeClr val="accent4"/>
                </a:solidFill>
                <a:latin typeface="Libre Baskerville"/>
                <a:ea typeface="Libre Baskerville"/>
                <a:cs typeface="Libre Baskerville"/>
                <a:sym typeface="Libre Baskerville"/>
              </a:rPr>
              <a:t>Scenario-1</a:t>
            </a:r>
            <a:endParaRPr/>
          </a:p>
          <a:p>
            <a:pPr indent="0" lvl="0" marL="0" marR="0" rtl="0" algn="ctr">
              <a:spcBef>
                <a:spcPts val="0"/>
              </a:spcBef>
              <a:spcAft>
                <a:spcPts val="0"/>
              </a:spcAft>
              <a:buNone/>
            </a:pPr>
            <a:r>
              <a:rPr lang="en-US" sz="6600">
                <a:solidFill>
                  <a:schemeClr val="accent4"/>
                </a:solidFill>
                <a:latin typeface="Libre Baskerville"/>
                <a:ea typeface="Libre Baskerville"/>
                <a:cs typeface="Libre Baskerville"/>
                <a:sym typeface="Libre Baskerville"/>
              </a:rPr>
              <a:t>(</a:t>
            </a:r>
            <a:r>
              <a:rPr lang="en-US" sz="6600">
                <a:solidFill>
                  <a:schemeClr val="accent4"/>
                </a:solidFill>
                <a:latin typeface="Libre Baskerville"/>
                <a:ea typeface="Libre Baskerville"/>
                <a:cs typeface="Libre Baskerville"/>
                <a:sym typeface="Libre Baskerville"/>
              </a:rPr>
              <a:t>Residential area)</a:t>
            </a:r>
            <a:endParaRPr sz="6600">
              <a:solidFill>
                <a:schemeClr val="accent4"/>
              </a:solidFill>
              <a:latin typeface="Libre Baskerville"/>
              <a:ea typeface="Libre Baskerville"/>
              <a:cs typeface="Libre Baskerville"/>
              <a:sym typeface="Libre Baskerville"/>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16" name="Shape 416"/>
        <p:cNvGrpSpPr/>
        <p:nvPr/>
      </p:nvGrpSpPr>
      <p:grpSpPr>
        <a:xfrm>
          <a:off x="0" y="0"/>
          <a:ext cx="0" cy="0"/>
          <a:chOff x="0" y="0"/>
          <a:chExt cx="0" cy="0"/>
        </a:xfrm>
      </p:grpSpPr>
      <p:sp>
        <p:nvSpPr>
          <p:cNvPr id="417" name="Google Shape;417;p5"/>
          <p:cNvSpPr txBox="1"/>
          <p:nvPr/>
        </p:nvSpPr>
        <p:spPr>
          <a:xfrm>
            <a:off x="431800" y="5358350"/>
            <a:ext cx="117603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OBJECTIVE: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 create and design a realistic Residential scene with a heavy crowd and to ensure our vehicle avoids every possible obstacle smoothly in order to nullify/avoid unwanted collisions and harms.</a:t>
            </a:r>
            <a:endParaRPr sz="1800">
              <a:solidFill>
                <a:schemeClr val="dk1"/>
              </a:solidFill>
              <a:latin typeface="Calibri"/>
              <a:ea typeface="Calibri"/>
              <a:cs typeface="Calibri"/>
              <a:sym typeface="Calibri"/>
            </a:endParaRPr>
          </a:p>
        </p:txBody>
      </p:sp>
      <p:pic>
        <p:nvPicPr>
          <p:cNvPr id="418" name="Google Shape;418;p5"/>
          <p:cNvPicPr preferRelativeResize="0"/>
          <p:nvPr/>
        </p:nvPicPr>
        <p:blipFill rotWithShape="1">
          <a:blip r:embed="rId3">
            <a:alphaModFix/>
          </a:blip>
          <a:srcRect b="8334" l="0" r="0" t="9469"/>
          <a:stretch/>
        </p:blipFill>
        <p:spPr>
          <a:xfrm>
            <a:off x="431800" y="381000"/>
            <a:ext cx="11289125" cy="485940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22" name="Shape 422"/>
        <p:cNvGrpSpPr/>
        <p:nvPr/>
      </p:nvGrpSpPr>
      <p:grpSpPr>
        <a:xfrm>
          <a:off x="0" y="0"/>
          <a:ext cx="0" cy="0"/>
          <a:chOff x="0" y="0"/>
          <a:chExt cx="0" cy="0"/>
        </a:xfrm>
      </p:grpSpPr>
      <p:sp>
        <p:nvSpPr>
          <p:cNvPr id="423" name="Google Shape;423;p6"/>
          <p:cNvSpPr txBox="1"/>
          <p:nvPr/>
        </p:nvSpPr>
        <p:spPr>
          <a:xfrm>
            <a:off x="352425" y="889975"/>
            <a:ext cx="4749900" cy="563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During this scenario our Main aim was to picturize the virtual crowded Residential Colony including Parks, Pedestrians, Pets, Local Sellers roaming around the colony which act as an obstacle to a flow of traffic and can cause unwanted accidents.</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Changing lanes or reducing the speed of the vehicle whenever traffic in a particular lane increases.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Shown Childrens playing, Carts roaming, Peoples talking, etc.</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Reducing the speed of the car by 60-70% at the turns and junctions.</a:t>
            </a:r>
            <a:endParaRPr sz="1800"/>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Slowing down whenever a pedestrian or animals cross or are near to the track,increasing the width of the lanes .</a:t>
            </a:r>
            <a:endParaRPr sz="1800"/>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Considering all the traffic rules/signals ,speed limits to avoid accidents or traffic congestions.</a:t>
            </a:r>
            <a:endParaRPr sz="1800">
              <a:solidFill>
                <a:schemeClr val="dk1"/>
              </a:solidFill>
              <a:latin typeface="Calibri"/>
              <a:ea typeface="Calibri"/>
              <a:cs typeface="Calibri"/>
              <a:sym typeface="Calibri"/>
            </a:endParaRPr>
          </a:p>
        </p:txBody>
      </p:sp>
      <p:sp>
        <p:nvSpPr>
          <p:cNvPr id="424" name="Google Shape;424;p6"/>
          <p:cNvSpPr txBox="1"/>
          <p:nvPr/>
        </p:nvSpPr>
        <p:spPr>
          <a:xfrm>
            <a:off x="8242300" y="5092700"/>
            <a:ext cx="58928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425" name="Google Shape;425;p6"/>
          <p:cNvPicPr preferRelativeResize="0"/>
          <p:nvPr/>
        </p:nvPicPr>
        <p:blipFill rotWithShape="1">
          <a:blip r:embed="rId3">
            <a:alphaModFix/>
          </a:blip>
          <a:srcRect b="7900" l="0" r="0" t="8148"/>
          <a:stretch/>
        </p:blipFill>
        <p:spPr>
          <a:xfrm>
            <a:off x="5410200" y="808414"/>
            <a:ext cx="6502402" cy="3070578"/>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26" name="Google Shape;426;p6"/>
          <p:cNvSpPr txBox="1"/>
          <p:nvPr/>
        </p:nvSpPr>
        <p:spPr>
          <a:xfrm>
            <a:off x="352425" y="361375"/>
            <a:ext cx="352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lt1"/>
                </a:solidFill>
                <a:latin typeface="Calibri"/>
                <a:ea typeface="Calibri"/>
                <a:cs typeface="Calibri"/>
                <a:sym typeface="Calibri"/>
              </a:rPr>
              <a:t>APPROACH :</a:t>
            </a:r>
            <a:endParaRPr b="1" sz="2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2022-01-21T12:28:03Z</dcterms:created>
  <dc:creator>Muskan Singh</dc:creator>
</cp:coreProperties>
</file>